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04"/>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8" r:id="rId10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horzBarState="maximized">
    <p:restoredLeft sz="11857" autoAdjust="0"/>
    <p:restoredTop sz="94562" autoAdjust="0"/>
  </p:normalViewPr>
  <p:slideViewPr>
    <p:cSldViewPr>
      <p:cViewPr>
        <p:scale>
          <a:sx n="100" d="100"/>
          <a:sy n="100" d="100"/>
        </p:scale>
        <p:origin x="-1848" y="-96"/>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2017/11/8</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smtClean="0"/>
              <a:t>マスター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smtClean="0"/>
              <a:t>マスタ タイトルの書式設定</a:t>
            </a:r>
            <a:endParaRPr kumimoji="1" lang="ja-JP" altLang="en-US"/>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smtClean="0"/>
              <a:t>マスタ サブタイトルの書式設定</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smtClean="0"/>
              <a:t>マスタ タイトルの書式設定</a:t>
            </a:r>
            <a:endParaRPr kumimoji="1" lang="ja-JP" altLang="en-US"/>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p:txBody>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smtClean="0"/>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2017/11/8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smtClean="0"/>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2017/11/8</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smtClean="0"/>
              <a:t>マスタ タイトルの書式設定</a:t>
            </a:r>
            <a:endParaRPr kumimoji="1" lang="ja-JP" altLang="en-US"/>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2017/11/8</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2017/11/8</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2017/11/8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smtClean="0"/>
              <a:t>マスタ タイトルの書式設定</a:t>
            </a:r>
            <a:endParaRPr kumimoji="1" lang="ja-JP" altLang="en-US"/>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smtClean="0"/>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2017/11/8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smtClean="0"/>
              <a:t>マスタ タイトルの書式設定</a:t>
            </a:r>
            <a:endParaRPr kumimoji="1" lang="ja-JP" altLang="en-US"/>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smtClean="0"/>
              <a:t>マスタ テキストの書式設定</a:t>
            </a:r>
          </a:p>
          <a:p>
            <a:pPr lvl="1"/>
            <a:r>
              <a:rPr kumimoji="1" lang="ja-JP" altLang="en-US" smtClean="0"/>
              <a:t>第 </a:t>
            </a:r>
            <a:r>
              <a:rPr kumimoji="1" lang="en-US" altLang="ja-JP" smtClean="0"/>
              <a:t>2 </a:t>
            </a:r>
            <a:r>
              <a:rPr kumimoji="1" lang="ja-JP" altLang="en-US" smtClean="0"/>
              <a:t>レベル</a:t>
            </a:r>
          </a:p>
          <a:p>
            <a:pPr lvl="2"/>
            <a:r>
              <a:rPr kumimoji="1" lang="ja-JP" altLang="en-US" smtClean="0"/>
              <a:t>第 </a:t>
            </a:r>
            <a:r>
              <a:rPr kumimoji="1" lang="en-US" altLang="ja-JP" smtClean="0"/>
              <a:t>3 </a:t>
            </a:r>
            <a:r>
              <a:rPr kumimoji="1" lang="ja-JP" altLang="en-US" smtClean="0"/>
              <a:t>レベル</a:t>
            </a:r>
          </a:p>
          <a:p>
            <a:pPr lvl="3"/>
            <a:r>
              <a:rPr kumimoji="1" lang="ja-JP" altLang="en-US" smtClean="0"/>
              <a:t>第 </a:t>
            </a:r>
            <a:r>
              <a:rPr kumimoji="1" lang="en-US" altLang="ja-JP" smtClean="0"/>
              <a:t>4 </a:t>
            </a:r>
            <a:r>
              <a:rPr kumimoji="1" lang="ja-JP" altLang="en-US" smtClean="0"/>
              <a:t>レベル</a:t>
            </a:r>
          </a:p>
          <a:p>
            <a:pPr lvl="4"/>
            <a:r>
              <a:rPr kumimoji="1" lang="ja-JP" altLang="en-US" smtClean="0"/>
              <a:t>第 </a:t>
            </a:r>
            <a:r>
              <a:rPr kumimoji="1" lang="en-US" altLang="ja-JP" smtClean="0"/>
              <a:t>5 </a:t>
            </a:r>
            <a:r>
              <a:rPr kumimoji="1" lang="ja-JP" altLang="en-US" smtClean="0"/>
              <a:t>レベル</a:t>
            </a:r>
            <a:endParaRPr kumimoji="1" lang="ja-JP" altLang="en-US"/>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2017/11/8</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7.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48.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8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4" Type="http://schemas.openxmlformats.org/officeDocument/2006/relationships/image" Target="../media/image6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68.png"/><Relationship Id="rId4" Type="http://schemas.openxmlformats.org/officeDocument/2006/relationships/image" Target="../media/image67.emf"/></Relationships>
</file>

<file path=ppt/slides/_rels/slide8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5" Type="http://schemas.openxmlformats.org/officeDocument/2006/relationships/image" Target="../media/image78.png"/><Relationship Id="rId4" Type="http://schemas.openxmlformats.org/officeDocument/2006/relationships/image" Target="../media/image77.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79.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98.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image" Target="../media/image88.png"/><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a:t>
            </a:r>
            <a:r>
              <a:rPr lang="en-US" altLang="ja-JP" dirty="0" smtClean="0"/>
              <a:t>computer‘s </a:t>
            </a:r>
            <a:r>
              <a:rPr lang="en-US" altLang="ja-JP" dirty="0"/>
              <a:t>operating system</a:t>
            </a:r>
            <a:r>
              <a:rPr lang="en-US" altLang="ja-JP" dirty="0" smtClean="0"/>
              <a:t>.</a:t>
            </a:r>
            <a:r>
              <a:rPr lang="ja-JP" altLang="en-US" dirty="0" smtClean="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r>
              <a:rPr lang="en-US" altLang="ja-JP" dirty="0" smtClean="0"/>
              <a:t>()</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smtClean="0"/>
              <a:t>.</a:t>
            </a:r>
          </a:p>
          <a:p>
            <a:pPr marL="742950" lvl="1" indent="-285750">
              <a:buFont typeface="Arial" panose="020B0604020202020204" pitchFamily="34" charset="0"/>
              <a:buChar char="•"/>
            </a:pPr>
            <a:r>
              <a:rPr lang="en-US" altLang="ja-JP" dirty="0" smtClean="0"/>
              <a:t>so if id == 0, then it is the </a:t>
            </a:r>
            <a:r>
              <a:rPr lang="en-US" altLang="ja-JP" b="1" dirty="0" smtClean="0"/>
              <a:t>child</a:t>
            </a:r>
            <a:r>
              <a:rPr lang="en-US" altLang="ja-JP" dirty="0" smtClean="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a:t>
            </a:r>
            <a:r>
              <a:rPr lang="en-US" altLang="ja-JP" dirty="0" smtClean="0"/>
              <a:t>the </a:t>
            </a:r>
            <a:r>
              <a:rPr lang="en-US" altLang="ja-JP" b="1" u="sng" dirty="0" smtClean="0"/>
              <a:t>process </a:t>
            </a:r>
            <a:r>
              <a:rPr lang="en-US" altLang="ja-JP" b="1" u="sng" dirty="0"/>
              <a:t>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smtClean="0"/>
              <a:t>(PKI) public </a:t>
            </a:r>
            <a:r>
              <a:rPr lang="en-US" altLang="ja-JP" b="1" dirty="0"/>
              <a:t>key </a:t>
            </a:r>
            <a:r>
              <a:rPr lang="en-US" altLang="ja-JP" b="1" dirty="0" smtClean="0"/>
              <a:t>infrastructure: </a:t>
            </a:r>
            <a:r>
              <a:rPr lang="en-US" altLang="ja-JP" dirty="0"/>
              <a:t>RSA</a:t>
            </a:r>
            <a:r>
              <a:rPr lang="ja-JP" altLang="en-US" dirty="0"/>
              <a:t>や楕円曲線</a:t>
            </a:r>
            <a:r>
              <a:rPr lang="ja-JP" altLang="en-US" dirty="0" smtClean="0"/>
              <a:t>暗号</a:t>
            </a:r>
            <a:r>
              <a:rPr lang="en-US" altLang="ja-JP" dirty="0" smtClean="0"/>
              <a:t>(elliptical curve cryptography)</a:t>
            </a:r>
            <a:r>
              <a:rPr lang="ja-JP" altLang="en-US" dirty="0" smtClean="0"/>
              <a:t>など</a:t>
            </a:r>
            <a:r>
              <a:rPr lang="ja-JP" altLang="en-US" dirty="0"/>
              <a:t>の公開鍵暗号</a:t>
            </a:r>
            <a:r>
              <a:rPr lang="ja-JP" altLang="en-US" dirty="0" smtClean="0"/>
              <a:t>技術</a:t>
            </a:r>
            <a:endParaRPr lang="en-US" altLang="ja-JP" dirty="0" smtClean="0"/>
          </a:p>
          <a:p>
            <a:pPr marL="285750" indent="-285750">
              <a:buFont typeface="Arial" panose="020B0604020202020204" pitchFamily="34" charset="0"/>
              <a:buChar char="•"/>
            </a:pPr>
            <a:r>
              <a:rPr lang="en-US" altLang="ja-JP" b="1" dirty="0" smtClean="0"/>
              <a:t>(AMS) Advanced Message Security </a:t>
            </a:r>
            <a:r>
              <a:rPr lang="en-US" altLang="ja-JP" dirty="0" smtClean="0"/>
              <a:t>vs. </a:t>
            </a:r>
            <a:r>
              <a:rPr lang="ja-JP" altLang="en-US" b="1" dirty="0" smtClean="0"/>
              <a:t>アセットマネージメント</a:t>
            </a:r>
            <a:r>
              <a:rPr lang="ja-JP" altLang="en-US" b="1" dirty="0"/>
              <a:t>（</a:t>
            </a:r>
            <a:r>
              <a:rPr lang="en-US" altLang="ja-JP" b="1" dirty="0"/>
              <a:t>AMS</a:t>
            </a:r>
            <a:r>
              <a:rPr lang="ja-JP" altLang="en-US" b="1" dirty="0"/>
              <a:t>） </a:t>
            </a:r>
            <a:endParaRPr lang="ja-JP" altLang="en-US" b="1" dirty="0" smtClean="0"/>
          </a:p>
          <a:p>
            <a:pPr marL="285750" indent="-285750">
              <a:buFont typeface="Arial" panose="020B0604020202020204" pitchFamily="34" charset="0"/>
              <a:buChar char="•"/>
            </a:pPr>
            <a:r>
              <a:rPr lang="en-US" altLang="ja-JP" dirty="0" smtClean="0"/>
              <a:t>(</a:t>
            </a:r>
            <a:r>
              <a:rPr lang="en-US" altLang="ja-JP" dirty="0"/>
              <a:t>KMS) </a:t>
            </a:r>
            <a:r>
              <a:rPr lang="ja-JP" altLang="en-US" dirty="0" smtClean="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smtClean="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smtClean="0">
                <a:ln>
                  <a:noFill/>
                </a:ln>
                <a:solidFill>
                  <a:srgbClr val="222426"/>
                </a:solidFill>
                <a:effectLst/>
                <a:cs typeface="Arial" pitchFamily="34" charset="0"/>
              </a:rPr>
              <a:t>Go to project properties and under </a:t>
            </a:r>
            <a:r>
              <a:rPr kumimoji="1" lang="ja-JP" altLang="ja-JP" sz="2000" b="0" i="1" u="none" strike="noStrike" cap="none" normalizeH="0" baseline="0" dirty="0" smtClean="0">
                <a:ln>
                  <a:noFill/>
                </a:ln>
                <a:solidFill>
                  <a:srgbClr val="222426"/>
                </a:solidFill>
                <a:effectLst/>
                <a:cs typeface="Arial" pitchFamily="34" charset="0"/>
              </a:rPr>
              <a:t>C/C++ &gt; Code </a:t>
            </a:r>
            <a:r>
              <a:rPr kumimoji="1" lang="ja-JP" altLang="ja-JP" sz="2000" b="0" i="0" u="none" strike="noStrike" cap="none" normalizeH="0" baseline="0" dirty="0" smtClean="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smtClean="0">
                <a:ln>
                  <a:noFill/>
                </a:ln>
                <a:solidFill>
                  <a:srgbClr val="222426"/>
                </a:solidFill>
                <a:effectLst/>
                <a:cs typeface="Arial" pitchFamily="34" charset="0"/>
              </a:rPr>
              <a:t>you will find </a:t>
            </a:r>
            <a:r>
              <a:rPr kumimoji="1" lang="ja-JP" altLang="ja-JP" sz="2000" b="0" i="1" u="none" strike="noStrike" cap="none" normalizeH="0" baseline="0" dirty="0" smtClean="0">
                <a:ln>
                  <a:noFill/>
                </a:ln>
                <a:solidFill>
                  <a:srgbClr val="222426"/>
                </a:solidFill>
                <a:effectLst/>
                <a:cs typeface="Arial" pitchFamily="34" charset="0"/>
              </a:rPr>
              <a:t>Runtime Library</a:t>
            </a:r>
            <a:r>
              <a:rPr kumimoji="1" lang="ja-JP" altLang="ja-JP" sz="2000" b="0" i="0" u="none" strike="noStrike" cap="none" normalizeH="0" baseline="0" dirty="0" smtClean="0">
                <a:ln>
                  <a:noFill/>
                </a:ln>
                <a:solidFill>
                  <a:srgbClr val="222426"/>
                </a:solidFill>
                <a:effectLst/>
                <a:cs typeface="Arial" pitchFamily="34" charset="0"/>
              </a:rPr>
              <a:t> option. You need to change it from </a:t>
            </a:r>
            <a:r>
              <a:rPr kumimoji="1" lang="ja-JP" altLang="ja-JP" sz="1400" b="0" i="0" u="none" strike="noStrike" cap="none" normalizeH="0" baseline="0" dirty="0" smtClean="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smtClean="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smtClean="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smtClean="0">
                <a:solidFill>
                  <a:srgbClr val="FF0000"/>
                </a:solidFill>
              </a:rPr>
              <a:t>Bosch HSM</a:t>
            </a:r>
            <a:r>
              <a:rPr kumimoji="1" lang="en-US" altLang="ja-JP" dirty="0" smtClean="0"/>
              <a:t>: Hardware Security Module, </a:t>
            </a:r>
            <a:r>
              <a:rPr kumimoji="1" lang="zh-CN" altLang="en-US" dirty="0" smtClean="0"/>
              <a:t>从形式上讲，有一套</a:t>
            </a:r>
            <a:r>
              <a:rPr kumimoji="1" lang="en-US" altLang="zh-CN" dirty="0" smtClean="0"/>
              <a:t>API</a:t>
            </a:r>
            <a:r>
              <a:rPr kumimoji="1" lang="zh-CN" altLang="en-US" dirty="0" smtClean="0"/>
              <a:t>可以用来调用硬件</a:t>
            </a:r>
            <a:r>
              <a:rPr lang="zh-CN" altLang="en-US" dirty="0" smtClean="0"/>
              <a:t>的安全机能（比如说基于硬件的</a:t>
            </a:r>
            <a:r>
              <a:rPr lang="en-US" altLang="zh-CN" dirty="0" smtClean="0"/>
              <a:t>Encryption</a:t>
            </a:r>
            <a:r>
              <a:rPr lang="zh-CN" altLang="en-US" dirty="0" smtClean="0"/>
              <a:t>）</a:t>
            </a:r>
            <a:endParaRPr lang="en-US" altLang="zh-CN" dirty="0" smtClean="0"/>
          </a:p>
          <a:p>
            <a:endParaRPr lang="en-US" altLang="zh-CN" dirty="0" smtClean="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smtClean="0">
                <a:solidFill>
                  <a:srgbClr val="FF0000"/>
                </a:solidFill>
              </a:rPr>
              <a:t>FLOPS</a:t>
            </a:r>
            <a:r>
              <a:rPr kumimoji="1" lang="en-US" altLang="ja-JP" dirty="0" smtClean="0"/>
              <a:t>: floating point operations per second, also </a:t>
            </a:r>
            <a:r>
              <a:rPr kumimoji="1" lang="en-US" altLang="ja-JP" dirty="0" err="1" smtClean="0"/>
              <a:t>GigaFLOPS</a:t>
            </a:r>
            <a:r>
              <a:rPr kumimoji="1" lang="en-US" altLang="ja-JP" dirty="0" smtClean="0"/>
              <a:t>; </a:t>
            </a:r>
          </a:p>
          <a:p>
            <a:r>
              <a:rPr kumimoji="1" lang="en-US" altLang="zh-CN" dirty="0" smtClean="0"/>
              <a:t>aka</a:t>
            </a:r>
            <a:r>
              <a:rPr kumimoji="1" lang="zh-CN" altLang="en-US" dirty="0" smtClean="0"/>
              <a:t>一台电脑的处理速度</a:t>
            </a:r>
            <a:endParaRPr kumimoji="1" lang="en-US" altLang="zh-CN" dirty="0" smtClean="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smtClean="0">
                <a:solidFill>
                  <a:srgbClr val="FF0000"/>
                </a:solidFill>
              </a:rPr>
              <a:t>memory bandwidth</a:t>
            </a:r>
            <a:r>
              <a:rPr lang="en-US" altLang="ja-JP" dirty="0"/>
              <a:t>: is the rate at which data can be read from or stored into a semiconductor memory by a processor.</a:t>
            </a:r>
            <a:endParaRPr kumimoji="1" lang="en-US" altLang="ja-JP" dirty="0" smtClean="0"/>
          </a:p>
          <a:p>
            <a:r>
              <a:rPr lang="en-US" altLang="ja-JP" b="1" dirty="0" smtClean="0">
                <a:solidFill>
                  <a:srgbClr val="FF0000"/>
                </a:solidFill>
              </a:rPr>
              <a:t>DDR*</a:t>
            </a:r>
            <a:r>
              <a:rPr lang="en-US" altLang="ja-JP" dirty="0" smtClean="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smtClean="0"/>
              <a:t>About </a:t>
            </a:r>
            <a:r>
              <a:rPr kumimoji="1" lang="en-US" altLang="ja-JP" b="1" dirty="0" smtClean="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smtClean="0"/>
              <a:t>Meaning of Multiplicity:</a:t>
            </a:r>
          </a:p>
          <a:p>
            <a:r>
              <a:rPr kumimoji="1" lang="ja-JP" altLang="en-US" sz="1200" dirty="0" smtClean="0"/>
              <a:t>③</a:t>
            </a:r>
            <a:r>
              <a:rPr kumimoji="1" lang="en-US" altLang="ja-JP" sz="1200" dirty="0" smtClean="0"/>
              <a:t>A customer </a:t>
            </a:r>
            <a:r>
              <a:rPr lang="en-US" altLang="ja-JP" sz="1200" dirty="0" smtClean="0"/>
              <a:t>can </a:t>
            </a:r>
            <a:r>
              <a:rPr kumimoji="1" lang="en-US" altLang="ja-JP" sz="1200" dirty="0" smtClean="0"/>
              <a:t>own *(unlimited) tickets</a:t>
            </a:r>
          </a:p>
          <a:p>
            <a:r>
              <a:rPr lang="ja-JP" altLang="en-US" sz="1200" dirty="0" smtClean="0"/>
              <a:t>⑤</a:t>
            </a:r>
            <a:r>
              <a:rPr lang="en-US" altLang="ja-JP" sz="1200" dirty="0" smtClean="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smtClean="0"/>
              <a:t>refer to [ref</a:t>
            </a:r>
            <a:r>
              <a:rPr lang="en-US" altLang="ja-JP" sz="1200" dirty="0"/>
              <a:t>] Class </a:t>
            </a:r>
            <a:r>
              <a:rPr lang="en-US" altLang="ja-JP" sz="1200" dirty="0" smtClean="0"/>
              <a:t>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smtClean="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smtClean="0"/>
              <a:t>consists of,</a:t>
            </a:r>
          </a:p>
          <a:p>
            <a:r>
              <a:rPr lang="en-US" altLang="ja-JP" sz="1200" dirty="0" smtClean="0"/>
              <a:t>One type of plane consists of * of seats</a:t>
            </a:r>
            <a:r>
              <a:rPr kumimoji="1" lang="en-US" altLang="ja-JP" sz="1200" dirty="0" smtClean="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smtClean="0"/>
              <a:t>can be explained as “</a:t>
            </a:r>
            <a:r>
              <a:rPr kumimoji="1" lang="en-US" altLang="ja-JP" sz="1200" b="1" dirty="0" smtClean="0"/>
              <a:t>is a</a:t>
            </a:r>
            <a:r>
              <a:rPr kumimoji="1" lang="en-US" altLang="ja-JP" sz="1200" dirty="0" smtClean="0"/>
              <a:t>”,</a:t>
            </a:r>
          </a:p>
          <a:p>
            <a:r>
              <a:rPr kumimoji="1" lang="en-US" altLang="ja-JP" sz="1200" dirty="0" smtClean="0"/>
              <a:t>a scheduled flight </a:t>
            </a:r>
            <a:r>
              <a:rPr kumimoji="1" lang="en-US" altLang="ja-JP" sz="1200" b="1" dirty="0" smtClean="0"/>
              <a:t>is a</a:t>
            </a:r>
            <a:r>
              <a:rPr kumimoji="1" lang="en-US" altLang="ja-JP" sz="1200" dirty="0" smtClean="0"/>
              <a:t> flight number; </a:t>
            </a:r>
          </a:p>
          <a:p>
            <a:r>
              <a:rPr lang="en-US" altLang="ja-JP" sz="1200" dirty="0" smtClean="0"/>
              <a:t>a charter flight </a:t>
            </a:r>
            <a:r>
              <a:rPr lang="en-US" altLang="ja-JP" sz="1200" b="1" dirty="0" smtClean="0"/>
              <a:t>is a</a:t>
            </a:r>
            <a:r>
              <a:rPr lang="en-US" altLang="ja-JP" sz="1200" dirty="0" smtClean="0"/>
              <a:t> flight number</a:t>
            </a:r>
          </a:p>
          <a:p>
            <a:r>
              <a:rPr kumimoji="1" lang="zh-CN" altLang="en-US" sz="1200" dirty="0"/>
              <a:t>或</a:t>
            </a:r>
            <a:r>
              <a:rPr kumimoji="1" lang="zh-CN" altLang="en-US" sz="1200" dirty="0" smtClean="0"/>
              <a:t>者理解为</a:t>
            </a:r>
            <a:r>
              <a:rPr kumimoji="1" lang="zh-CN" altLang="en-US" sz="1200" b="1" dirty="0" smtClean="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r>
              <a:rPr lang="en-US" altLang="ja-JP" dirty="0" smtClean="0"/>
              <a:t>.</a:t>
            </a:r>
          </a:p>
          <a:p>
            <a:r>
              <a:rPr lang="en-US" altLang="zh-CN" dirty="0" smtClean="0"/>
              <a:t>BSP</a:t>
            </a:r>
            <a:r>
              <a:rPr lang="zh-CN" altLang="en-US" dirty="0" smtClean="0"/>
              <a:t>是硬件厂商 为了使</a:t>
            </a:r>
            <a:r>
              <a:rPr lang="en-US" altLang="zh-CN" dirty="0" smtClean="0"/>
              <a:t>RTOS</a:t>
            </a:r>
            <a:r>
              <a:rPr lang="zh-CN" altLang="en-US" dirty="0" smtClean="0"/>
              <a:t>能在其提供硬件上运行，而做的</a:t>
            </a:r>
            <a:r>
              <a:rPr lang="en-US" altLang="zh-CN" dirty="0" smtClean="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smtClean="0"/>
              <a:t>MCAL: microcontroller abstraction layer, </a:t>
            </a:r>
            <a:r>
              <a:rPr lang="en-US" altLang="zh-CN" dirty="0" err="1" smtClean="0"/>
              <a:t>Autosar</a:t>
            </a:r>
            <a:r>
              <a:rPr lang="zh-CN" altLang="en-US" dirty="0" smtClean="0"/>
              <a:t>用语？在</a:t>
            </a:r>
            <a:r>
              <a:rPr lang="en-US" altLang="zh-CN" dirty="0" smtClean="0"/>
              <a:t>RTE</a:t>
            </a:r>
            <a:r>
              <a:rPr lang="zh-CN" altLang="en-US" dirty="0" smtClean="0"/>
              <a:t>（</a:t>
            </a:r>
            <a:r>
              <a:rPr lang="en-US" altLang="zh-CN" dirty="0" err="1" smtClean="0"/>
              <a:t>RunTimeEnvironment</a:t>
            </a:r>
            <a:r>
              <a:rPr lang="zh-CN" altLang="en-US" dirty="0" smtClean="0"/>
              <a:t>）之下的软件层</a:t>
            </a:r>
            <a:r>
              <a:rPr lang="en-GB" altLang="ja-JP" dirty="0" smtClean="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smtClean="0"/>
              <a:t>IFRS:</a:t>
            </a:r>
            <a:r>
              <a:rPr lang="ja-JP" altLang="en-US" dirty="0" smtClean="0"/>
              <a:t> </a:t>
            </a:r>
            <a:r>
              <a:rPr lang="en-US" altLang="ja-JP" dirty="0"/>
              <a:t>International Financial Reporting </a:t>
            </a:r>
            <a:r>
              <a:rPr lang="en-US" altLang="ja-JP" dirty="0" smtClean="0"/>
              <a:t>Standards, </a:t>
            </a:r>
            <a:endParaRPr lang="en-US" altLang="ja-JP" dirty="0"/>
          </a:p>
        </p:txBody>
      </p:sp>
      <p:sp>
        <p:nvSpPr>
          <p:cNvPr id="5" name="テキスト ボックス 4"/>
          <p:cNvSpPr txBox="1"/>
          <p:nvPr/>
        </p:nvSpPr>
        <p:spPr>
          <a:xfrm>
            <a:off x="0" y="7380312"/>
            <a:ext cx="7133428" cy="923330"/>
          </a:xfrm>
          <a:prstGeom prst="rect">
            <a:avLst/>
          </a:prstGeom>
          <a:noFill/>
        </p:spPr>
        <p:txBody>
          <a:bodyPr wrap="none" rtlCol="0">
            <a:spAutoFit/>
          </a:bodyPr>
          <a:lstStyle/>
          <a:p>
            <a:r>
              <a:rPr lang="en-US" altLang="ja-JP" b="1" dirty="0">
                <a:solidFill>
                  <a:srgbClr val="FF0000"/>
                </a:solidFill>
              </a:rPr>
              <a:t>DAC</a:t>
            </a:r>
            <a:r>
              <a:rPr lang="en-US" altLang="ja-JP" dirty="0">
                <a:solidFill>
                  <a:srgbClr val="FF0000"/>
                </a:solidFill>
              </a:rPr>
              <a:t> </a:t>
            </a:r>
            <a:r>
              <a:rPr lang="en-US" altLang="ja-JP" dirty="0"/>
              <a:t>(discretionary access control) </a:t>
            </a:r>
            <a:r>
              <a:rPr kumimoji="1" lang="en-US" altLang="ja-JP" dirty="0" smtClean="0"/>
              <a:t>vs. </a:t>
            </a:r>
            <a:r>
              <a:rPr kumimoji="1" lang="en-US" altLang="ja-JP" b="1" dirty="0" smtClean="0">
                <a:solidFill>
                  <a:srgbClr val="FF0000"/>
                </a:solidFill>
              </a:rPr>
              <a:t>MAC</a:t>
            </a:r>
            <a:r>
              <a:rPr kumimoji="1" lang="en-US" altLang="ja-JP" dirty="0" smtClean="0">
                <a:solidFill>
                  <a:srgbClr val="FF0000"/>
                </a:solidFill>
              </a:rPr>
              <a:t> </a:t>
            </a:r>
            <a:r>
              <a:rPr kumimoji="1" lang="en-US" altLang="ja-JP" dirty="0" smtClean="0"/>
              <a:t>(mandatory access control)</a:t>
            </a:r>
          </a:p>
          <a:p>
            <a:pPr marL="285750" indent="-285750">
              <a:buFont typeface="Arial" panose="020B0604020202020204" pitchFamily="34" charset="0"/>
              <a:buChar char="•"/>
            </a:pPr>
            <a:r>
              <a:rPr kumimoji="1" lang="en-US" altLang="ja-JP" dirty="0" smtClean="0"/>
              <a:t>DAC </a:t>
            </a:r>
            <a:r>
              <a:rPr lang="zh-CN" altLang="en-US" dirty="0" smtClean="0"/>
              <a:t>关心谁创建了</a:t>
            </a:r>
            <a:r>
              <a:rPr lang="en-US" altLang="zh-CN" dirty="0" smtClean="0"/>
              <a:t>file</a:t>
            </a:r>
            <a:r>
              <a:rPr lang="zh-CN" altLang="en-US" dirty="0" smtClean="0"/>
              <a:t>，创建者可以自由添加</a:t>
            </a:r>
            <a:r>
              <a:rPr lang="en-US" altLang="zh-CN" dirty="0" smtClean="0"/>
              <a:t>/</a:t>
            </a:r>
            <a:r>
              <a:rPr lang="zh-CN" altLang="en-US" dirty="0" smtClean="0"/>
              <a:t>删除谁可以读写该</a:t>
            </a:r>
            <a:r>
              <a:rPr lang="en-US" altLang="zh-CN" dirty="0" smtClean="0"/>
              <a:t>file</a:t>
            </a:r>
          </a:p>
          <a:p>
            <a:pPr marL="285750" indent="-285750">
              <a:buFont typeface="Arial" panose="020B0604020202020204" pitchFamily="34" charset="0"/>
              <a:buChar char="•"/>
            </a:pPr>
            <a:r>
              <a:rPr lang="en-US" altLang="zh-CN" dirty="0" smtClean="0"/>
              <a:t>MAC</a:t>
            </a:r>
            <a:r>
              <a:rPr lang="zh-CN" altLang="en-US" dirty="0" smtClean="0"/>
              <a:t>关心</a:t>
            </a:r>
            <a:r>
              <a:rPr lang="en-US" altLang="zh-CN" dirty="0" smtClean="0"/>
              <a:t>type</a:t>
            </a:r>
            <a:r>
              <a:rPr lang="zh-CN" altLang="en-US" smtClean="0"/>
              <a:t>，具体带查明。。。</a:t>
            </a:r>
            <a:endParaRPr lang="en-US" altLang="zh-CN" smtClean="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51520"/>
            <a:ext cx="6857999" cy="1200329"/>
          </a:xfrm>
          <a:prstGeom prst="rect">
            <a:avLst/>
          </a:prstGeom>
          <a:noFill/>
        </p:spPr>
        <p:txBody>
          <a:bodyPr wrap="square" rtlCol="0">
            <a:spAutoFit/>
          </a:bodyPr>
          <a:lstStyle/>
          <a:p>
            <a:r>
              <a:rPr lang="en-US" altLang="ja-JP" b="1" dirty="0">
                <a:solidFill>
                  <a:srgbClr val="FF0000"/>
                </a:solidFill>
              </a:rPr>
              <a:t>DTCP-IP</a:t>
            </a:r>
            <a:r>
              <a:rPr lang="en-US" altLang="ja-JP" dirty="0"/>
              <a:t>: Digital Transmission Content Protection (DTCP) is a digital rights management (DRM) technology that restrict digital home technologies including DVD players and televisions by encrypting interconnections between devices.</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a:t>
            </a:r>
            <a:r>
              <a:rPr lang="en-US" altLang="ja-JP" b="1" dirty="0" smtClean="0">
                <a:solidFill>
                  <a:srgbClr val="5D176A"/>
                </a:solidFill>
              </a:rPr>
              <a:t> = </a:t>
            </a:r>
            <a:r>
              <a:rPr lang="en-US" altLang="ja-JP" dirty="0"/>
              <a:t>digital rights </a:t>
            </a:r>
            <a:r>
              <a:rPr lang="en-US" altLang="ja-JP" dirty="0" smtClean="0"/>
              <a:t>management</a:t>
            </a:r>
          </a:p>
          <a:p>
            <a:pPr marL="285750" indent="-285750">
              <a:buFont typeface="Arial" panose="020B0604020202020204" pitchFamily="34" charset="0"/>
              <a:buChar char="•"/>
            </a:pPr>
            <a:r>
              <a:rPr lang="en-US" altLang="ja-JP" b="1" dirty="0" smtClean="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smtClean="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smtClean="0"/>
              <a:t>従来の</a:t>
            </a:r>
            <a:r>
              <a:rPr lang="en-US" altLang="ja-JP" dirty="0" smtClean="0"/>
              <a:t>CAN: 500Kbit/s </a:t>
            </a:r>
            <a:r>
              <a:rPr lang="ja-JP" altLang="en-US" dirty="0" smtClean="0"/>
              <a:t>に対し、従来のマイコン</a:t>
            </a:r>
            <a:r>
              <a:rPr lang="en-US" altLang="ja-JP" dirty="0" smtClean="0"/>
              <a:t>: 20MHz</a:t>
            </a:r>
          </a:p>
          <a:p>
            <a:pPr marL="285750" indent="-285750">
              <a:buFont typeface="Arial" panose="020B0604020202020204" pitchFamily="34" charset="0"/>
              <a:buChar char="•"/>
            </a:pPr>
            <a:r>
              <a:rPr lang="en-US" altLang="ja-JP" dirty="0" smtClean="0"/>
              <a:t>CAN FD: 2Mbit/s </a:t>
            </a:r>
            <a:r>
              <a:rPr lang="ja-JP" altLang="en-US" dirty="0" smtClean="0"/>
              <a:t>に対し、</a:t>
            </a:r>
            <a:r>
              <a:rPr lang="en-US" altLang="ja-JP" dirty="0" smtClean="0"/>
              <a:t>80MHz</a:t>
            </a:r>
            <a:r>
              <a:rPr lang="ja-JP" altLang="en-US" dirty="0" smtClean="0"/>
              <a:t>マイコンが必要</a:t>
            </a:r>
            <a:endParaRPr lang="en-US" altLang="ja-JP" dirty="0" smtClean="0"/>
          </a:p>
          <a:p>
            <a:r>
              <a:rPr lang="ja-JP" altLang="en-US" dirty="0"/>
              <a:t>通信</a:t>
            </a:r>
            <a:r>
              <a:rPr lang="ja-JP" altLang="en-US" dirty="0" smtClean="0"/>
              <a:t>速度の約</a:t>
            </a:r>
            <a:r>
              <a:rPr lang="en-US" altLang="ja-JP" dirty="0" smtClean="0"/>
              <a:t>40</a:t>
            </a:r>
            <a:r>
              <a:rPr lang="ja-JP" altLang="en-US" dirty="0" smtClean="0"/>
              <a:t>倍のマイコンが求められる</a:t>
            </a:r>
            <a:endParaRPr lang="ja-JP" altLang="en-US" dirty="0"/>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smtClean="0"/>
              <a:t>今　高速通信は主に画像データを送信</a:t>
            </a:r>
            <a:endParaRPr lang="en-US" altLang="ja-JP" dirty="0" smtClean="0"/>
          </a:p>
          <a:p>
            <a:pPr marL="285750" indent="-285750">
              <a:buFont typeface="Arial" panose="020B0604020202020204" pitchFamily="34" charset="0"/>
              <a:buChar char="•"/>
            </a:pPr>
            <a:r>
              <a:rPr lang="ja-JP" altLang="en-US" dirty="0"/>
              <a:t>自動</a:t>
            </a:r>
            <a:r>
              <a:rPr lang="ja-JP" altLang="en-US" dirty="0" smtClean="0"/>
              <a:t>運転には、</a:t>
            </a:r>
            <a:r>
              <a:rPr lang="en-US" altLang="ja-JP" dirty="0" smtClean="0"/>
              <a:t>ECU</a:t>
            </a:r>
            <a:r>
              <a:rPr lang="ja-JP" altLang="en-US" dirty="0" smtClean="0"/>
              <a:t>やセンサー</a:t>
            </a:r>
            <a:endParaRPr lang="en-US" altLang="ja-JP" dirty="0" smtClean="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smtClean="0"/>
              <a:t>Cunit</a:t>
            </a:r>
            <a:r>
              <a:rPr lang="ja-JP" altLang="en-US" b="1" dirty="0"/>
              <a:t> </a:t>
            </a:r>
            <a:r>
              <a:rPr lang="en-US" altLang="ja-JP" b="1" dirty="0" smtClean="0"/>
              <a:t>: </a:t>
            </a:r>
            <a:r>
              <a:rPr lang="en-US" altLang="ja-JP" b="1" dirty="0"/>
              <a:t>A Unit Testing Framework for C</a:t>
            </a:r>
          </a:p>
          <a:p>
            <a:pPr marL="742950" lvl="1" indent="-285750">
              <a:buFont typeface="Arial" panose="020B0604020202020204" pitchFamily="34" charset="0"/>
              <a:buChar char="•"/>
            </a:pPr>
            <a:r>
              <a:rPr lang="en-US" altLang="ja-JP" b="1" dirty="0" smtClean="0"/>
              <a:t>can be found </a:t>
            </a:r>
            <a:r>
              <a:rPr lang="en-US" altLang="ja-JP" b="1" smtClean="0"/>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smtClean="0"/>
              <a:t>one memory address contains </a:t>
            </a:r>
            <a:r>
              <a:rPr kumimoji="1" lang="en-US" altLang="ja-JP" dirty="0" smtClean="0">
                <a:solidFill>
                  <a:srgbClr val="FF0000"/>
                </a:solidFill>
              </a:rPr>
              <a:t>8 bits (0x</a:t>
            </a:r>
            <a:r>
              <a:rPr lang="en-US" altLang="ja-JP" dirty="0" smtClean="0">
                <a:solidFill>
                  <a:srgbClr val="FF0000"/>
                </a:solidFill>
              </a:rPr>
              <a:t>XX</a:t>
            </a:r>
            <a:r>
              <a:rPr kumimoji="1" lang="en-US" altLang="ja-JP" dirty="0" smtClean="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smtClean="0"/>
              <a:t>SHA256</a:t>
            </a:r>
          </a:p>
          <a:p>
            <a:pPr marL="742950" lvl="1" indent="-285750">
              <a:buFont typeface="Arial" panose="020B0604020202020204" pitchFamily="34" charset="0"/>
              <a:buChar char="•"/>
            </a:pPr>
            <a:r>
              <a:rPr lang="en-US" altLang="ja-JP" dirty="0" smtClean="0"/>
              <a:t>secure hash algorithm</a:t>
            </a:r>
          </a:p>
          <a:p>
            <a:pPr marL="742950" lvl="1" indent="-285750">
              <a:buFont typeface="Arial" panose="020B0604020202020204" pitchFamily="34" charset="0"/>
              <a:buChar char="•"/>
            </a:pPr>
            <a:r>
              <a:rPr kumimoji="1" lang="en-US" altLang="ja-JP" dirty="0" smtClean="0"/>
              <a:t>example of output</a:t>
            </a:r>
          </a:p>
          <a:p>
            <a:pPr marL="1200150" lvl="2" indent="-285750">
              <a:buFont typeface="Arial" panose="020B0604020202020204" pitchFamily="34" charset="0"/>
              <a:buChar char="•"/>
            </a:pPr>
            <a:r>
              <a:rPr lang="en-US" altLang="ja-JP" dirty="0"/>
              <a:t>0x </a:t>
            </a:r>
            <a:r>
              <a:rPr lang="en-US" altLang="ja-JP" dirty="0" smtClean="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smtClean="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smtClean="0"/>
              <a:t>DCM = TCU</a:t>
            </a:r>
          </a:p>
          <a:p>
            <a:pPr marL="742950" lvl="1" indent="-285750">
              <a:buFont typeface="Arial" panose="020B0604020202020204" pitchFamily="34" charset="0"/>
              <a:buChar char="•"/>
            </a:pPr>
            <a:r>
              <a:rPr lang="en-US" altLang="ja-JP" dirty="0" smtClean="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smtClean="0"/>
              <a:t>our main customers</a:t>
            </a:r>
          </a:p>
          <a:p>
            <a:pPr marL="742950" lvl="1" indent="-285750">
              <a:buFont typeface="Arial" panose="020B0604020202020204" pitchFamily="34" charset="0"/>
              <a:buChar char="•"/>
            </a:pPr>
            <a:r>
              <a:rPr lang="en-US" altLang="ja-JP" dirty="0" smtClean="0"/>
              <a:t>japan</a:t>
            </a:r>
          </a:p>
          <a:p>
            <a:pPr marL="1200150" lvl="2" indent="-285750">
              <a:buFont typeface="Arial" panose="020B0604020202020204" pitchFamily="34" charset="0"/>
              <a:buChar char="•"/>
            </a:pPr>
            <a:r>
              <a:rPr kumimoji="1" lang="ja-JP" altLang="en-US" dirty="0" smtClean="0"/>
              <a:t>トヨタ</a:t>
            </a:r>
            <a:endParaRPr kumimoji="1" lang="en-US" altLang="ja-JP" dirty="0" smtClean="0"/>
          </a:p>
          <a:p>
            <a:pPr marL="1200150" lvl="2" indent="-285750">
              <a:buFont typeface="Arial" panose="020B0604020202020204" pitchFamily="34" charset="0"/>
              <a:buChar char="•"/>
            </a:pPr>
            <a:r>
              <a:rPr lang="ja-JP" altLang="en-US" dirty="0" smtClean="0"/>
              <a:t>日産</a:t>
            </a:r>
            <a:endParaRPr lang="en-US" altLang="ja-JP" dirty="0" smtClean="0"/>
          </a:p>
          <a:p>
            <a:pPr marL="1200150" lvl="2" indent="-285750">
              <a:buFont typeface="Arial" panose="020B0604020202020204" pitchFamily="34" charset="0"/>
              <a:buChar char="•"/>
            </a:pPr>
            <a:r>
              <a:rPr lang="ja-JP" altLang="en-US" dirty="0" smtClean="0"/>
              <a:t>ホンダ</a:t>
            </a:r>
            <a:endParaRPr lang="en-US" altLang="ja-JP" dirty="0" smtClean="0"/>
          </a:p>
          <a:p>
            <a:pPr marL="1200150" lvl="2" indent="-285750">
              <a:buFont typeface="Arial" panose="020B0604020202020204" pitchFamily="34" charset="0"/>
              <a:buChar char="•"/>
            </a:pPr>
            <a:r>
              <a:rPr lang="ja-JP" altLang="en-US" dirty="0" smtClean="0"/>
              <a:t>マツダ</a:t>
            </a:r>
            <a:endParaRPr lang="en-US" altLang="ja-JP" dirty="0" smtClean="0"/>
          </a:p>
          <a:p>
            <a:pPr marL="1200150" lvl="2" indent="-285750">
              <a:buFont typeface="Arial" panose="020B0604020202020204" pitchFamily="34" charset="0"/>
              <a:buChar char="•"/>
            </a:pPr>
            <a:r>
              <a:rPr lang="ja-JP" altLang="en-US" dirty="0" smtClean="0"/>
              <a:t>いすゞ</a:t>
            </a:r>
            <a:endParaRPr lang="en-US" altLang="ja-JP" dirty="0" smtClean="0"/>
          </a:p>
          <a:p>
            <a:pPr marL="1200150" lvl="2" indent="-285750">
              <a:buFont typeface="Arial" panose="020B0604020202020204" pitchFamily="34" charset="0"/>
              <a:buChar char="•"/>
            </a:pPr>
            <a:r>
              <a:rPr lang="ja-JP" altLang="en-US" dirty="0"/>
              <a:t>富士</a:t>
            </a:r>
            <a:r>
              <a:rPr lang="ja-JP" altLang="en-US" dirty="0" smtClean="0"/>
              <a:t>重工？</a:t>
            </a:r>
            <a:endParaRPr lang="en-US" altLang="ja-JP" dirty="0" smtClean="0"/>
          </a:p>
          <a:p>
            <a:pPr marL="742950" lvl="1" indent="-285750">
              <a:buFont typeface="Arial" panose="020B0604020202020204" pitchFamily="34" charset="0"/>
              <a:buChar char="•"/>
            </a:pPr>
            <a:r>
              <a:rPr lang="en-US" altLang="ja-JP" dirty="0" smtClean="0"/>
              <a:t>developed</a:t>
            </a:r>
          </a:p>
          <a:p>
            <a:pPr marL="1200150" lvl="2" indent="-285750">
              <a:buFont typeface="Arial" panose="020B0604020202020204" pitchFamily="34" charset="0"/>
              <a:buChar char="•"/>
            </a:pPr>
            <a:r>
              <a:rPr lang="en-US" altLang="ja-JP" dirty="0" smtClean="0"/>
              <a:t>FCA: fiat </a:t>
            </a:r>
            <a:r>
              <a:rPr lang="en-US" altLang="ja-JP" dirty="0" err="1" smtClean="0"/>
              <a:t>chrysler</a:t>
            </a:r>
            <a:r>
              <a:rPr lang="en-US" altLang="ja-JP" dirty="0" smtClean="0"/>
              <a:t> automobiles</a:t>
            </a:r>
          </a:p>
          <a:p>
            <a:pPr marL="1200150" lvl="2" indent="-285750">
              <a:buFont typeface="Arial" panose="020B0604020202020204" pitchFamily="34" charset="0"/>
              <a:buChar char="•"/>
            </a:pPr>
            <a:r>
              <a:rPr lang="en-US" altLang="ja-JP" dirty="0" smtClean="0"/>
              <a:t>PSA: </a:t>
            </a:r>
            <a:r>
              <a:rPr lang="ja-JP" altLang="en-US" dirty="0" smtClean="0"/>
              <a:t>標致、雪鉄竜</a:t>
            </a:r>
            <a:endParaRPr lang="en-US" altLang="ja-JP" dirty="0" smtClean="0"/>
          </a:p>
          <a:p>
            <a:pPr marL="1200150" lvl="2" indent="-285750">
              <a:buFont typeface="Arial" panose="020B0604020202020204" pitchFamily="34" charset="0"/>
              <a:buChar char="•"/>
            </a:pPr>
            <a:r>
              <a:rPr lang="en-US" altLang="ja-JP" dirty="0" smtClean="0"/>
              <a:t>Renault</a:t>
            </a:r>
          </a:p>
          <a:p>
            <a:pPr marL="1200150" lvl="2" indent="-285750">
              <a:buFont typeface="Arial" panose="020B0604020202020204" pitchFamily="34" charset="0"/>
              <a:buChar char="•"/>
            </a:pPr>
            <a:r>
              <a:rPr lang="en-US" altLang="ja-JP" dirty="0" smtClean="0"/>
              <a:t>Ford</a:t>
            </a:r>
          </a:p>
          <a:p>
            <a:pPr marL="1200150" lvl="2" indent="-285750">
              <a:buFont typeface="Arial" panose="020B0604020202020204" pitchFamily="34" charset="0"/>
              <a:buChar char="•"/>
            </a:pPr>
            <a:r>
              <a:rPr lang="en-US" altLang="ja-JP" dirty="0" smtClean="0"/>
              <a:t>JRL</a:t>
            </a:r>
          </a:p>
          <a:p>
            <a:pPr marL="1200150" lvl="2" indent="-285750">
              <a:buFont typeface="Arial" panose="020B0604020202020204" pitchFamily="34" charset="0"/>
              <a:buChar char="•"/>
            </a:pPr>
            <a:r>
              <a:rPr lang="en-US" altLang="ja-JP" dirty="0" smtClean="0"/>
              <a:t>Daimler</a:t>
            </a:r>
          </a:p>
          <a:p>
            <a:pPr marL="742950" lvl="1" indent="-285750">
              <a:buFont typeface="Arial" panose="020B0604020202020204" pitchFamily="34" charset="0"/>
              <a:buChar char="•"/>
            </a:pPr>
            <a:r>
              <a:rPr lang="en-US" altLang="ja-JP" dirty="0" smtClean="0"/>
              <a:t>developing</a:t>
            </a:r>
          </a:p>
          <a:p>
            <a:pPr marL="1200150" lvl="2" indent="-285750">
              <a:buFont typeface="Arial" panose="020B0604020202020204" pitchFamily="34" charset="0"/>
              <a:buChar char="•"/>
            </a:pPr>
            <a:r>
              <a:rPr lang="ja-JP" altLang="en-US" dirty="0" smtClean="0"/>
              <a:t>東風日産</a:t>
            </a:r>
            <a:endParaRPr lang="en-US" altLang="ja-JP" dirty="0" smtClean="0"/>
          </a:p>
          <a:p>
            <a:pPr marL="1200150" lvl="2" indent="-285750">
              <a:buFont typeface="Arial" panose="020B0604020202020204" pitchFamily="34" charset="0"/>
              <a:buChar char="•"/>
            </a:pPr>
            <a:r>
              <a:rPr lang="ja-JP" altLang="en-US" dirty="0" smtClean="0"/>
              <a:t>マルチスズキ</a:t>
            </a:r>
            <a:r>
              <a:rPr lang="en-US" altLang="ja-JP" dirty="0" smtClean="0"/>
              <a:t>(India)</a:t>
            </a:r>
          </a:p>
          <a:p>
            <a:pPr marL="1200150" lvl="2" indent="-285750">
              <a:buFont typeface="Arial" panose="020B0604020202020204" pitchFamily="34" charset="0"/>
              <a:buChar char="•"/>
            </a:pPr>
            <a:r>
              <a:rPr lang="ja-JP" altLang="en-US" dirty="0" smtClean="0"/>
              <a:t>タイホンダ</a:t>
            </a:r>
            <a:endParaRPr lang="en-US" altLang="ja-JP" dirty="0" smtClean="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smtClean="0"/>
              <a:t>about Panasonic team server</a:t>
            </a:r>
          </a:p>
          <a:p>
            <a:pPr marL="742950" lvl="1" indent="-285750">
              <a:buFont typeface="Arial" panose="020B0604020202020204" pitchFamily="34" charset="0"/>
              <a:buChar char="•"/>
            </a:pPr>
            <a:r>
              <a:rPr kumimoji="1" lang="en-US" altLang="ja-JP" dirty="0" smtClean="0"/>
              <a:t>jp0190sw00001</a:t>
            </a:r>
            <a:r>
              <a:rPr kumimoji="1" lang="ja-JP" altLang="en-US" dirty="0" smtClean="0"/>
              <a:t>の</a:t>
            </a:r>
            <a:endParaRPr lang="en-US" altLang="ja-JP" dirty="0"/>
          </a:p>
          <a:p>
            <a:pPr marL="1200150" lvl="2" indent="-285750">
              <a:buFont typeface="Arial" panose="020B0604020202020204" pitchFamily="34" charset="0"/>
              <a:buChar char="•"/>
            </a:pPr>
            <a:r>
              <a:rPr kumimoji="1" lang="en-US" altLang="ja-JP" dirty="0" smtClean="0"/>
              <a:t>disk2</a:t>
            </a:r>
          </a:p>
          <a:p>
            <a:pPr marL="1657350" lvl="3" indent="-285750">
              <a:buFont typeface="Arial" panose="020B0604020202020204" pitchFamily="34" charset="0"/>
              <a:buChar char="•"/>
            </a:pPr>
            <a:r>
              <a:rPr lang="en-US" altLang="ja-JP" dirty="0" smtClean="0"/>
              <a:t>GSDC</a:t>
            </a:r>
            <a:r>
              <a:rPr lang="ja-JP" altLang="en-US" dirty="0" smtClean="0"/>
              <a:t>の</a:t>
            </a:r>
            <a:r>
              <a:rPr lang="en-US" altLang="ja-JP" dirty="0" smtClean="0"/>
              <a:t>folder</a:t>
            </a:r>
          </a:p>
          <a:p>
            <a:pPr marL="1200150" lvl="2" indent="-285750">
              <a:buFont typeface="Arial" panose="020B0604020202020204" pitchFamily="34" charset="0"/>
              <a:buChar char="•"/>
            </a:pPr>
            <a:r>
              <a:rPr kumimoji="1" lang="en-US" altLang="ja-JP" dirty="0" smtClean="0"/>
              <a:t>disk3</a:t>
            </a:r>
          </a:p>
          <a:p>
            <a:pPr marL="1657350" lvl="3" indent="-285750">
              <a:buFont typeface="Arial" panose="020B0604020202020204" pitchFamily="34" charset="0"/>
              <a:buChar char="•"/>
            </a:pPr>
            <a:r>
              <a:rPr lang="en-US" altLang="ja-JP" dirty="0" smtClean="0"/>
              <a:t>project details</a:t>
            </a:r>
          </a:p>
          <a:p>
            <a:pPr marL="2114550" lvl="4" indent="-285750">
              <a:buFont typeface="Arial" panose="020B0604020202020204" pitchFamily="34" charset="0"/>
              <a:buChar char="•"/>
            </a:pPr>
            <a:r>
              <a:rPr kumimoji="1" lang="en-US" altLang="ja-JP" dirty="0" smtClean="0"/>
              <a:t>CAN filter</a:t>
            </a:r>
          </a:p>
          <a:p>
            <a:pPr marL="2114550" lvl="4" indent="-285750">
              <a:buFont typeface="Arial" panose="020B0604020202020204" pitchFamily="34" charset="0"/>
              <a:buChar char="•"/>
            </a:pPr>
            <a:r>
              <a:rPr lang="en-US" altLang="ja-JP" dirty="0" smtClean="0"/>
              <a:t>SST</a:t>
            </a:r>
          </a:p>
          <a:p>
            <a:pPr marL="2114550" lvl="4" indent="-285750">
              <a:buFont typeface="Arial" panose="020B0604020202020204" pitchFamily="34" charset="0"/>
              <a:buChar char="•"/>
            </a:pPr>
            <a:r>
              <a:rPr kumimoji="1" lang="en-US" altLang="ja-JP" dirty="0" smtClean="0"/>
              <a:t>security gateway (GW)</a:t>
            </a:r>
          </a:p>
          <a:p>
            <a:pPr marL="1200150" lvl="2" indent="-285750">
              <a:buFont typeface="Arial" panose="020B0604020202020204" pitchFamily="34" charset="0"/>
              <a:buChar char="•"/>
            </a:pPr>
            <a:r>
              <a:rPr lang="en-US" altLang="ja-JP" dirty="0" smtClean="0"/>
              <a:t>disk5</a:t>
            </a:r>
          </a:p>
          <a:p>
            <a:pPr marL="1657350" lvl="3" indent="-285750">
              <a:buFont typeface="Arial" panose="020B0604020202020204" pitchFamily="34" charset="0"/>
              <a:buChar char="•"/>
            </a:pPr>
            <a:r>
              <a:rPr kumimoji="1" lang="en-US" altLang="ja-JP" dirty="0" smtClean="0"/>
              <a:t>18MY</a:t>
            </a:r>
            <a:r>
              <a:rPr kumimoji="1" lang="ja-JP" altLang="en-US" dirty="0" smtClean="0"/>
              <a:t>の</a:t>
            </a:r>
            <a:r>
              <a:rPr kumimoji="1" lang="en-US" altLang="ja-JP" dirty="0" smtClean="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smtClean="0"/>
              <a:t>jazz team server (</a:t>
            </a:r>
            <a:r>
              <a:rPr kumimoji="1" lang="en-US" altLang="ja-JP" b="1" dirty="0" smtClean="0">
                <a:solidFill>
                  <a:srgbClr val="FF0000"/>
                </a:solidFill>
              </a:rPr>
              <a:t>RTC</a:t>
            </a:r>
            <a:r>
              <a:rPr kumimoji="1" lang="en-US" altLang="ja-JP" dirty="0" smtClean="0"/>
              <a:t>)</a:t>
            </a:r>
          </a:p>
          <a:p>
            <a:pPr marL="742950" lvl="1" indent="-285750">
              <a:buFont typeface="Arial" panose="020B0604020202020204" pitchFamily="34" charset="0"/>
              <a:buChar char="•"/>
            </a:pPr>
            <a:r>
              <a:rPr kumimoji="1" lang="en-US" altLang="ja-JP" dirty="0" smtClean="0"/>
              <a:t>glclm.car.panasonic.com/</a:t>
            </a:r>
            <a:r>
              <a:rPr kumimoji="1" lang="en-US" altLang="ja-JP" dirty="0" err="1" smtClean="0"/>
              <a:t>ccm</a:t>
            </a:r>
            <a:r>
              <a:rPr kumimoji="1" lang="en-US" altLang="ja-JP" dirty="0" smtClean="0"/>
              <a:t>/</a:t>
            </a:r>
          </a:p>
          <a:p>
            <a:pPr marL="1200150" lvl="2" indent="-285750">
              <a:buFont typeface="Arial" panose="020B0604020202020204" pitchFamily="34" charset="0"/>
              <a:buChar char="•"/>
            </a:pPr>
            <a:r>
              <a:rPr lang="en-US" altLang="ja-JP" dirty="0" smtClean="0"/>
              <a:t>only accessible on </a:t>
            </a:r>
            <a:r>
              <a:rPr lang="en-US" altLang="ja-JP" dirty="0" err="1" smtClean="0"/>
              <a:t>linux</a:t>
            </a:r>
            <a:r>
              <a:rPr lang="en-US" altLang="ja-JP" dirty="0" smtClean="0"/>
              <a:t>?</a:t>
            </a:r>
          </a:p>
          <a:p>
            <a:pPr marL="742950" lvl="1" indent="-285750">
              <a:buFont typeface="Arial" panose="020B0604020202020204" pitchFamily="34" charset="0"/>
              <a:buChar char="•"/>
            </a:pPr>
            <a:r>
              <a:rPr kumimoji="1" lang="en-US" altLang="ja-JP" dirty="0" smtClean="0"/>
              <a:t>ID: </a:t>
            </a:r>
            <a:r>
              <a:rPr kumimoji="1" lang="en-US" altLang="ja-JP" dirty="0" err="1" smtClean="0"/>
              <a:t>chen.feiyu</a:t>
            </a:r>
            <a:endParaRPr kumimoji="1" lang="en-US" altLang="ja-JP" dirty="0" smtClean="0"/>
          </a:p>
          <a:p>
            <a:pPr marL="742950" lvl="1" indent="-285750">
              <a:buFont typeface="Arial" panose="020B0604020202020204" pitchFamily="34" charset="0"/>
              <a:buChar char="•"/>
            </a:pPr>
            <a:r>
              <a:rPr lang="en-US" altLang="ja-JP" dirty="0" err="1" smtClean="0"/>
              <a:t>pwd</a:t>
            </a:r>
            <a:r>
              <a:rPr lang="en-US" altLang="ja-JP" dirty="0" smtClean="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smtClean="0"/>
              <a:t>need to change “host” file to access RTC server!!!</a:t>
            </a:r>
          </a:p>
          <a:p>
            <a:pPr marL="1200150" lvl="2" indent="-285750" algn="ctr">
              <a:buFont typeface="Arial" panose="020B0604020202020204" pitchFamily="34" charset="0"/>
              <a:buChar char="•"/>
            </a:pPr>
            <a:r>
              <a:rPr kumimoji="1" lang="en-US" altLang="ja-JP" dirty="0" smtClean="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smtClean="0"/>
              <a:t>gerrit</a:t>
            </a:r>
            <a:endParaRPr lang="en-US" altLang="ja-JP" dirty="0" smtClean="0"/>
          </a:p>
          <a:p>
            <a:r>
              <a:rPr kumimoji="1" lang="en-US" altLang="ja-JP" dirty="0" smtClean="0">
                <a:hlinkClick r:id="rId2"/>
              </a:rPr>
              <a:t>https://sakura-gerrit1.glgit.car.jp.panasonic.com/</a:t>
            </a:r>
            <a:endParaRPr kumimoji="1" lang="en-US" altLang="ja-JP" dirty="0" smtClean="0"/>
          </a:p>
          <a:p>
            <a:r>
              <a:rPr lang="en-US" altLang="ja-JP" dirty="0">
                <a:hlinkClick r:id="rId2"/>
              </a:rPr>
              <a:t>https://sakura-gerrit1.glgit.car.jp.panasonic.com</a:t>
            </a:r>
            <a:r>
              <a:rPr lang="en-US" altLang="ja-JP" dirty="0" smtClean="0">
                <a:hlinkClick r:id="rId2"/>
              </a:rPr>
              <a:t>/</a:t>
            </a:r>
            <a:r>
              <a:rPr lang="en-US" altLang="ja-JP" dirty="0" smtClean="0"/>
              <a:t>#/settings</a:t>
            </a:r>
            <a:endParaRPr lang="en-US" altLang="ja-JP" dirty="0"/>
          </a:p>
          <a:p>
            <a:r>
              <a:rPr kumimoji="1" lang="en-US" altLang="ja-JP" dirty="0" smtClean="0"/>
              <a:t>account: </a:t>
            </a:r>
            <a:r>
              <a:rPr kumimoji="1" lang="en-US" altLang="ja-JP" dirty="0" err="1" smtClean="0"/>
              <a:t>chen.feiyu</a:t>
            </a:r>
            <a:r>
              <a:rPr lang="en-US" altLang="ja-JP" dirty="0"/>
              <a:t> </a:t>
            </a:r>
            <a:r>
              <a:rPr lang="en-US" altLang="ja-JP" dirty="0" smtClean="0"/>
              <a:t>(ID&amp;PW)</a:t>
            </a:r>
          </a:p>
          <a:p>
            <a:r>
              <a:rPr lang="en-US" altLang="ja-JP" dirty="0" smtClean="0"/>
              <a:t>key generation refers to 18MY</a:t>
            </a:r>
            <a:r>
              <a:rPr lang="ja-JP" altLang="en-US" dirty="0" smtClean="0"/>
              <a:t>　環境立ち上げ</a:t>
            </a:r>
            <a:endParaRPr kumimoji="1" lang="en-US" altLang="ja-JP" dirty="0" smtClean="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smtClean="0">
                <a:solidFill>
                  <a:srgbClr val="FF0000"/>
                </a:solidFill>
              </a:rPr>
              <a:t>(RTC)</a:t>
            </a:r>
            <a:r>
              <a:rPr lang="en-US" altLang="ja-JP" b="1" dirty="0" smtClean="0"/>
              <a:t>Rational </a:t>
            </a:r>
            <a:r>
              <a:rPr lang="en-US" altLang="ja-JP" b="1" dirty="0"/>
              <a:t>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solidFill>
                  <a:srgbClr val="FF0000"/>
                </a:solidFill>
              </a:rPr>
              <a:t>画像</a:t>
            </a:r>
            <a:endParaRPr kumimoji="1" lang="en-US" altLang="ja-JP" dirty="0" smtClean="0">
              <a:solidFill>
                <a:srgbClr val="FF0000"/>
              </a:solidFill>
            </a:endParaRPr>
          </a:p>
          <a:p>
            <a:pPr marL="742950" lvl="1" indent="-285750">
              <a:buFont typeface="Arial" panose="020B0604020202020204" pitchFamily="34" charset="0"/>
              <a:buChar char="•"/>
            </a:pPr>
            <a:r>
              <a:rPr kumimoji="1" lang="en-US" altLang="ja-JP" dirty="0" smtClean="0">
                <a:solidFill>
                  <a:srgbClr val="FF0000"/>
                </a:solidFill>
              </a:rPr>
              <a:t>LAPIS</a:t>
            </a:r>
            <a:r>
              <a:rPr kumimoji="1" lang="en-US" altLang="ja-JP" dirty="0" smtClean="0"/>
              <a:t>: a company for semiconductor (</a:t>
            </a:r>
            <a:r>
              <a:rPr kumimoji="1" lang="en-US" altLang="ja-JP" dirty="0" smtClean="0">
                <a:solidFill>
                  <a:srgbClr val="FF0000"/>
                </a:solidFill>
              </a:rPr>
              <a:t>display</a:t>
            </a:r>
            <a:r>
              <a:rPr kumimoji="1" lang="en-US" altLang="ja-JP" dirty="0" smtClean="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smtClean="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a:t>
            </a:r>
            <a:r>
              <a:rPr lang="en-US" altLang="ja-JP" dirty="0" smtClean="0"/>
              <a:t>interface (</a:t>
            </a:r>
            <a:r>
              <a:rPr lang="en-US" altLang="ja-JP" dirty="0" smtClean="0">
                <a:solidFill>
                  <a:srgbClr val="FF0000"/>
                </a:solidFill>
              </a:rPr>
              <a:t>FPDL</a:t>
            </a:r>
            <a:r>
              <a:rPr lang="en-US" altLang="ja-JP" dirty="0" smtClean="0"/>
              <a:t>)</a:t>
            </a:r>
          </a:p>
          <a:p>
            <a:pPr marL="285750" indent="-285750">
              <a:buFont typeface="Arial" panose="020B0604020202020204" pitchFamily="34" charset="0"/>
              <a:buChar char="•"/>
            </a:pPr>
            <a:endParaRPr kumimoji="1" lang="en-US" altLang="ja-JP" dirty="0" smtClean="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a:t>
            </a:r>
            <a:r>
              <a:rPr lang="en-US" altLang="ja-JP" dirty="0" smtClean="0"/>
              <a:t>Interface (</a:t>
            </a:r>
            <a:r>
              <a:rPr lang="en-US" altLang="ja-JP" dirty="0" smtClean="0">
                <a:solidFill>
                  <a:srgbClr val="FF0000"/>
                </a:solidFill>
              </a:rPr>
              <a:t>SPDIF</a:t>
            </a:r>
            <a:r>
              <a:rPr lang="en-US" altLang="ja-JP" dirty="0" smtClean="0"/>
              <a:t>)</a:t>
            </a:r>
            <a:r>
              <a:rPr lang="ja-JP" altLang="en-US" dirty="0" smtClean="0"/>
              <a:t>で</a:t>
            </a:r>
            <a:r>
              <a:rPr lang="ja-JP" altLang="en-US" dirty="0"/>
              <a:t>、名前の通りソニーとフィリップスが決めたインターフェースです。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r>
              <a:rPr lang="ja-JP" altLang="en-US" dirty="0" smtClean="0"/>
              <a:t>。</a:t>
            </a:r>
            <a:endParaRPr lang="en-US" altLang="ja-JP" dirty="0" smtClean="0"/>
          </a:p>
          <a:p>
            <a:pPr marL="742950" lvl="1" indent="-285750">
              <a:buFont typeface="Arial" panose="020B0604020202020204" pitchFamily="34" charset="0"/>
              <a:buChar char="•"/>
            </a:pPr>
            <a:r>
              <a:rPr lang="en-US" altLang="ja-JP" dirty="0" smtClean="0">
                <a:solidFill>
                  <a:srgbClr val="FF0000"/>
                </a:solidFill>
              </a:rPr>
              <a:t>I2S</a:t>
            </a:r>
            <a:r>
              <a:rPr lang="ja-JP" altLang="en-US" dirty="0" smtClean="0"/>
              <a:t>インターフェース</a:t>
            </a:r>
            <a:r>
              <a:rPr lang="ja-JP" altLang="en-US" dirty="0"/>
              <a:t>はＤ／ＡコンバータＩＣの入力の規格</a:t>
            </a:r>
            <a:r>
              <a:rPr lang="ja-JP" altLang="en-US" dirty="0" smtClean="0"/>
              <a:t>です</a:t>
            </a:r>
            <a:endParaRPr lang="en-US" altLang="ja-JP" dirty="0" smtClean="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a:t>
            </a:r>
            <a:r>
              <a:rPr lang="ja-JP" altLang="en-US" dirty="0" smtClean="0"/>
              <a:t>は</a:t>
            </a:r>
            <a:r>
              <a:rPr lang="en-US" altLang="ja-JP" dirty="0"/>
              <a:t>Inter-Integrated Circuit </a:t>
            </a:r>
            <a:r>
              <a:rPr lang="ja-JP" altLang="en-US" dirty="0" err="1" smtClean="0"/>
              <a:t>、</a:t>
            </a:r>
            <a:r>
              <a:rPr lang="en-US" altLang="ja-JP" dirty="0"/>
              <a:t>Philips</a:t>
            </a:r>
            <a:r>
              <a:rPr lang="ja-JP" altLang="en-US" dirty="0"/>
              <a:t>社の開発した、電子回路におけるシリアル通信方式の一つ</a:t>
            </a:r>
            <a:r>
              <a:rPr lang="ja-JP" altLang="en-US" dirty="0" smtClean="0"/>
              <a:t>。</a:t>
            </a:r>
            <a:endParaRPr lang="en-US" altLang="ja-JP" dirty="0" smtClean="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smtClean="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smtClean="0">
                <a:solidFill>
                  <a:srgbClr val="FF0000"/>
                </a:solidFill>
              </a:rPr>
              <a:t>同軸</a:t>
            </a:r>
            <a:r>
              <a:rPr lang="en-US" altLang="ja-JP" dirty="0" smtClean="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smtClean="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a:t>
            </a:r>
            <a:r>
              <a:rPr lang="ja-JP" altLang="en-US" dirty="0" smtClean="0"/>
              <a:t>理器 </a:t>
            </a:r>
            <a:r>
              <a:rPr lang="en-US" altLang="ja-JP" dirty="0" smtClean="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a:t>
            </a:r>
            <a:r>
              <a:rPr lang="en-US" altLang="ja-JP" dirty="0" smtClean="0"/>
              <a:t>Interface</a:t>
            </a:r>
            <a:r>
              <a:rPr lang="ja-JP" altLang="en-US" dirty="0" smtClean="0"/>
              <a:t>　</a:t>
            </a:r>
            <a:r>
              <a:rPr lang="en-US" altLang="ja-JP" dirty="0" smtClean="0"/>
              <a:t>(</a:t>
            </a:r>
            <a:r>
              <a:rPr lang="en-US" altLang="ja-JP" dirty="0" smtClean="0">
                <a:solidFill>
                  <a:srgbClr val="FF0000"/>
                </a:solidFill>
              </a:rPr>
              <a:t>MIPI</a:t>
            </a:r>
            <a:r>
              <a:rPr lang="en-US" altLang="ja-JP" dirty="0" smtClean="0"/>
              <a:t>)</a:t>
            </a:r>
            <a:endParaRPr lang="en-US" altLang="ja-JP" dirty="0"/>
          </a:p>
          <a:p>
            <a:pPr marL="742950" lvl="1" indent="-285750">
              <a:buFont typeface="Arial" panose="020B0604020202020204" pitchFamily="34" charset="0"/>
              <a:buChar char="•"/>
            </a:pPr>
            <a:r>
              <a:rPr lang="ja-JP" altLang="en-US" dirty="0" smtClean="0"/>
              <a:t>カメラ</a:t>
            </a:r>
            <a:r>
              <a:rPr lang="ja-JP" altLang="en-US" dirty="0"/>
              <a:t>・シリアル・インターフェイス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r>
              <a:rPr lang="ja-JP" altLang="en-US" dirty="0" smtClean="0"/>
              <a:t>。</a:t>
            </a:r>
            <a:endParaRPr lang="en-US" altLang="ja-JP" dirty="0" smtClean="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smtClean="0">
                <a:solidFill>
                  <a:srgbClr val="FF0000"/>
                </a:solidFill>
              </a:rPr>
              <a:t>システムバス</a:t>
            </a:r>
            <a:r>
              <a:rPr lang="ja-JP" altLang="en-US" dirty="0">
                <a:solidFill>
                  <a:srgbClr val="FF0000"/>
                </a:solidFill>
              </a:rPr>
              <a:t>に同期</a:t>
            </a:r>
            <a:r>
              <a:rPr lang="ja-JP" altLang="en-US" dirty="0"/>
              <a:t>して動作する</a:t>
            </a:r>
            <a:r>
              <a:rPr lang="en-US" altLang="ja-JP" dirty="0" smtClean="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a:t>
            </a:r>
            <a:r>
              <a:rPr lang="en-US" altLang="ja-JP" dirty="0" smtClean="0"/>
              <a:t>(mainly </a:t>
            </a:r>
            <a:r>
              <a:rPr lang="en-US" altLang="ja-JP" dirty="0" smtClean="0">
                <a:solidFill>
                  <a:srgbClr val="FF0000"/>
                </a:solidFill>
              </a:rPr>
              <a:t>NAND</a:t>
            </a:r>
            <a:r>
              <a:rPr lang="en-US" altLang="ja-JP" dirty="0" smtClean="0"/>
              <a:t> and </a:t>
            </a:r>
            <a:r>
              <a:rPr lang="en-US" altLang="ja-JP" dirty="0" smtClean="0">
                <a:solidFill>
                  <a:srgbClr val="FF0000"/>
                </a:solidFill>
              </a:rPr>
              <a:t>NOR</a:t>
            </a:r>
            <a:r>
              <a:rPr lang="en-US" altLang="ja-JP" dirty="0" smtClean="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smtClean="0"/>
              <a:t>something about </a:t>
            </a:r>
            <a:r>
              <a:rPr kumimoji="1" lang="ja-JP" altLang="en-US" dirty="0" smtClean="0"/>
              <a:t>電源</a:t>
            </a:r>
            <a:endParaRPr kumimoji="1" lang="ja-JP" altLang="en-US" dirty="0"/>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endParaRPr lang="en-US" altLang="ja-JP" dirty="0" smtClean="0"/>
          </a:p>
          <a:p>
            <a:pPr marL="285750" indent="-285750">
              <a:buFont typeface="Arial" panose="020B0604020202020204" pitchFamily="34" charset="0"/>
              <a:buChar char="•"/>
            </a:pPr>
            <a:r>
              <a:rPr lang="en-US" altLang="ja-JP" dirty="0" smtClean="0"/>
              <a:t>NOR </a:t>
            </a:r>
            <a:r>
              <a:rPr lang="en-US" altLang="ja-JP" dirty="0"/>
              <a:t>offers faster read speed and random access capabilities, making it suitable for code storage in devices such as PDAs and cell phones.  </a:t>
            </a:r>
            <a:endParaRPr lang="en-US" altLang="ja-JP" dirty="0" smtClean="0"/>
          </a:p>
          <a:p>
            <a:pPr marL="285750" indent="-285750">
              <a:buFont typeface="Arial" panose="020B0604020202020204" pitchFamily="34" charset="0"/>
              <a:buChar char="•"/>
            </a:pPr>
            <a:r>
              <a:rPr lang="en-US" altLang="ja-JP" dirty="0" smtClean="0"/>
              <a:t>However</a:t>
            </a:r>
            <a:r>
              <a:rPr lang="en-US" altLang="ja-JP" dirty="0"/>
              <a:t>, with NOR technology, write and erase functions are slow compared to NAND. </a:t>
            </a:r>
            <a:endParaRPr lang="en-US" altLang="ja-JP" dirty="0" smtClean="0"/>
          </a:p>
          <a:p>
            <a:pPr marL="285750" indent="-285750">
              <a:buFont typeface="Arial" panose="020B0604020202020204" pitchFamily="34" charset="0"/>
              <a:buChar char="•"/>
            </a:pPr>
            <a:r>
              <a:rPr lang="en-US" altLang="ja-JP" dirty="0"/>
              <a:t>NAND’s fast write/erase speed combined with its higher available densities and a lower cost-per-bit than </a:t>
            </a:r>
            <a:r>
              <a:rPr lang="en-US" altLang="ja-JP" dirty="0" smtClean="0"/>
              <a:t>NOR.</a:t>
            </a:r>
            <a:r>
              <a:rPr lang="en-US" altLang="ja-JP" dirty="0"/>
              <a:t>  </a:t>
            </a:r>
            <a:r>
              <a:rPr lang="en-US" altLang="ja-JP" dirty="0" smtClean="0"/>
              <a:t>NADN offers </a:t>
            </a:r>
            <a:r>
              <a:rPr lang="en-US" altLang="ja-JP" dirty="0"/>
              <a:t>users the ability to rewrite data quickly and </a:t>
            </a:r>
            <a:r>
              <a:rPr lang="en-US" altLang="ja-JP" dirty="0" smtClean="0"/>
              <a:t>repeatedly</a:t>
            </a:r>
            <a:r>
              <a:rPr lang="en-US" altLang="ja-JP" dirty="0"/>
              <a:t>.</a:t>
            </a:r>
            <a:endParaRPr lang="en-US" altLang="ja-JP" dirty="0" smtClean="0"/>
          </a:p>
          <a:p>
            <a:pPr marL="285750" indent="-285750">
              <a:buFont typeface="Arial" panose="020B0604020202020204" pitchFamily="34" charset="0"/>
              <a:buChar char="•"/>
            </a:pPr>
            <a:r>
              <a:rPr lang="en-US" altLang="ja-JP" dirty="0" smtClean="0"/>
              <a:t>NAND </a:t>
            </a:r>
            <a:r>
              <a:rPr lang="en-US" altLang="ja-JP" dirty="0"/>
              <a:t>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gridCol w="2057400"/>
                <a:gridCol w="2057400"/>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a:t>
            </a:r>
            <a:r>
              <a:rPr lang="ja-JP" altLang="en-US" dirty="0" smtClean="0"/>
              <a:t>？ </a:t>
            </a:r>
            <a:r>
              <a:rPr lang="en-US" altLang="ja-JP" dirty="0" smtClean="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smtClean="0"/>
              <a:t>if the </a:t>
            </a:r>
            <a:r>
              <a:rPr kumimoji="1" lang="en-US" altLang="ja-JP" dirty="0" smtClean="0">
                <a:solidFill>
                  <a:srgbClr val="00B0F0"/>
                </a:solidFill>
              </a:rPr>
              <a:t>blue key</a:t>
            </a:r>
            <a:r>
              <a:rPr kumimoji="1" lang="en-US" altLang="ja-JP" dirty="0" smtClean="0"/>
              <a:t> is leaked at time </a:t>
            </a:r>
            <a:r>
              <a:rPr kumimoji="1" lang="en-US" altLang="ja-JP" i="1" dirty="0" smtClean="0"/>
              <a:t>t</a:t>
            </a:r>
            <a:r>
              <a:rPr kumimoji="1" lang="en-US" altLang="ja-JP" dirty="0" smtClean="0"/>
              <a:t> , all messages before </a:t>
            </a:r>
            <a:r>
              <a:rPr kumimoji="1" lang="en-US" altLang="ja-JP" i="1" dirty="0" smtClean="0"/>
              <a:t>t</a:t>
            </a:r>
            <a:r>
              <a:rPr kumimoji="1" lang="en-US" altLang="ja-JP" dirty="0" smtClean="0"/>
              <a:t> can be decrypted by the key holder, which is not desirable. </a:t>
            </a:r>
          </a:p>
          <a:p>
            <a:pPr marL="285750" indent="-285750">
              <a:buFont typeface="Arial" panose="020B0604020202020204" pitchFamily="34" charset="0"/>
              <a:buChar char="•"/>
            </a:pPr>
            <a:r>
              <a:rPr lang="en-US" altLang="ja-JP" dirty="0" smtClean="0"/>
              <a:t>To solve this problem, </a:t>
            </a:r>
            <a:r>
              <a:rPr lang="en-US" altLang="ja-JP" b="1" dirty="0" smtClean="0"/>
              <a:t>DHE-RSA</a:t>
            </a:r>
            <a:r>
              <a:rPr lang="en-US" altLang="ja-JP" dirty="0" smtClean="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088" y="3296139"/>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smtClean="0"/>
              <a:t>refer to </a:t>
            </a:r>
            <a:r>
              <a:rPr kumimoji="1" lang="en-US" altLang="ja-JP" dirty="0" smtClean="0">
                <a:hlinkClick r:id="rId5" action="ppaction://hlinkfile"/>
              </a:rPr>
              <a:t>[what is]SSL&amp;TSL.pdf</a:t>
            </a:r>
            <a:endParaRPr kumimoji="1" lang="en-US" altLang="ja-JP" dirty="0" smtClean="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smtClean="0"/>
              <a:t>This figure comes form Honda, it gives me a better understanding of what CA is (chain of trust).</a:t>
            </a:r>
          </a:p>
          <a:p>
            <a:r>
              <a:rPr kumimoji="1" lang="en-US" altLang="ja-JP" dirty="0" smtClean="0"/>
              <a:t>MD = mobile device</a:t>
            </a:r>
          </a:p>
          <a:p>
            <a:pPr marL="342900" indent="-342900">
              <a:buFont typeface="Arial" panose="020B0604020202020204" pitchFamily="34" charset="0"/>
              <a:buChar char="•"/>
            </a:pPr>
            <a:r>
              <a:rPr kumimoji="1" lang="en-US" altLang="ja-JP" dirty="0" smtClean="0"/>
              <a:t>the</a:t>
            </a:r>
            <a:r>
              <a:rPr lang="ja-JP" altLang="en-US" dirty="0"/>
              <a:t> </a:t>
            </a:r>
            <a:r>
              <a:rPr lang="ja-JP" altLang="en-US" dirty="0" smtClean="0"/>
              <a:t>証明書 </a:t>
            </a:r>
            <a:r>
              <a:rPr lang="en-US" altLang="ja-JP" dirty="0" smtClean="0"/>
              <a:t>is used to </a:t>
            </a:r>
            <a:r>
              <a:rPr lang="en-US" altLang="ja-JP" u="sng" dirty="0" smtClean="0"/>
              <a:t>tell </a:t>
            </a:r>
            <a:r>
              <a:rPr lang="en-US" altLang="ja-JP" b="1" u="sng" dirty="0" smtClean="0"/>
              <a:t>HU</a:t>
            </a:r>
            <a:r>
              <a:rPr lang="en-US" altLang="ja-JP" dirty="0" smtClean="0"/>
              <a:t> that the </a:t>
            </a:r>
            <a:r>
              <a:rPr lang="en-US" altLang="ja-JP" b="1" u="sng" dirty="0" smtClean="0"/>
              <a:t>MD </a:t>
            </a:r>
            <a:r>
              <a:rPr lang="en-US" altLang="ja-JP" dirty="0" smtClean="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smtClean="0"/>
              <a:t>How to make the CA digital </a:t>
            </a:r>
            <a:r>
              <a:rPr kumimoji="1" lang="en-US" altLang="ja-JP" sz="1100" dirty="0" err="1" smtClean="0"/>
              <a:t>signiture</a:t>
            </a:r>
            <a:endParaRPr kumimoji="1" lang="en-US" altLang="ja-JP" sz="1100" dirty="0" smtClean="0"/>
          </a:p>
          <a:p>
            <a:pPr marL="342900" indent="-342900">
              <a:buFont typeface="+mj-lt"/>
              <a:buAutoNum type="arabicPeriod"/>
            </a:pPr>
            <a:r>
              <a:rPr kumimoji="1" lang="en-US" altLang="ja-JP" sz="1100" dirty="0" smtClean="0"/>
              <a:t>digest = Hash(</a:t>
            </a:r>
            <a:r>
              <a:rPr kumimoji="1" lang="en-US" altLang="ja-JP" sz="1100" dirty="0" err="1" smtClean="0"/>
              <a:t>pub_MD</a:t>
            </a:r>
            <a:r>
              <a:rPr kumimoji="1" lang="en-US" altLang="ja-JP" sz="1100" dirty="0" smtClean="0"/>
              <a:t>)</a:t>
            </a:r>
          </a:p>
          <a:p>
            <a:pPr marL="342900" indent="-342900">
              <a:buFont typeface="+mj-lt"/>
              <a:buAutoNum type="arabicPeriod"/>
            </a:pPr>
            <a:r>
              <a:rPr lang="en-US" altLang="ja-JP" sz="1100" dirty="0" smtClean="0"/>
              <a:t>digital sign = encrypt(digest, </a:t>
            </a:r>
            <a:r>
              <a:rPr lang="en-US" altLang="ja-JP" sz="1100" dirty="0" err="1" smtClean="0"/>
              <a:t>priv_CA</a:t>
            </a:r>
            <a:r>
              <a:rPr lang="en-US" altLang="ja-JP" sz="1100" dirty="0" smtClean="0"/>
              <a:t>)</a:t>
            </a:r>
            <a:endParaRPr kumimoji="1" lang="en-US" altLang="ja-JP" sz="1100" dirty="0" smtClean="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smtClean="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smtClean="0">
                <a:solidFill>
                  <a:srgbClr val="FF0000"/>
                </a:solidFill>
              </a:rPr>
              <a:t>CA</a:t>
            </a:r>
            <a:r>
              <a:rPr kumimoji="1" lang="zh-CN" altLang="en-US" dirty="0" smtClean="0"/>
              <a:t>：</a:t>
            </a:r>
            <a:r>
              <a:rPr lang="en-US" altLang="zh-CN" dirty="0" smtClean="0"/>
              <a:t>certificate authority</a:t>
            </a:r>
            <a:endParaRPr kumimoji="1" lang="en-US" altLang="zh-CN" dirty="0" smtClean="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smtClean="0"/>
              <a:t>A detailed explanation of </a:t>
            </a:r>
            <a:r>
              <a:rPr kumimoji="1" lang="ja-JP" altLang="en-US" b="1" dirty="0" smtClean="0">
                <a:solidFill>
                  <a:srgbClr val="FF0000"/>
                </a:solidFill>
              </a:rPr>
              <a:t>デジタル署名認証</a:t>
            </a:r>
            <a:endParaRPr kumimoji="1" lang="ja-JP" altLang="en-US" b="1" dirty="0">
              <a:solidFill>
                <a:srgbClr val="FF0000"/>
              </a:solidFill>
            </a:endParaRP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smtClean="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smtClean="0"/>
              <a:t>Hash </a:t>
            </a:r>
            <a:r>
              <a:rPr lang="en-US" altLang="ja-JP" sz="1400" dirty="0" err="1" smtClean="0"/>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smtClean="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smtClean="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smtClean="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smtClean="0"/>
              <a:t>WTF is </a:t>
            </a:r>
            <a:r>
              <a:rPr kumimoji="1" lang="en-US" altLang="ja-JP" b="1" dirty="0" smtClean="0">
                <a:solidFill>
                  <a:srgbClr val="FF0000"/>
                </a:solidFill>
              </a:rPr>
              <a:t>Digital Certificate</a:t>
            </a:r>
            <a:r>
              <a:rPr kumimoji="1" lang="en-US" altLang="ja-JP" dirty="0" smtClean="0"/>
              <a:t>:</a:t>
            </a:r>
          </a:p>
          <a:p>
            <a:r>
              <a:rPr lang="en-US" altLang="ja-JP" u="sng" dirty="0" smtClean="0"/>
              <a:t>The purpose of DC is to prove that the </a:t>
            </a:r>
            <a:r>
              <a:rPr lang="en-US" altLang="ja-JP" b="1" u="sng" dirty="0" smtClean="0"/>
              <a:t>public key</a:t>
            </a:r>
            <a:r>
              <a:rPr lang="en-US" altLang="ja-JP" u="sng" dirty="0" smtClean="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smtClean="0">
                <a:solidFill>
                  <a:srgbClr val="FF0000"/>
                </a:solidFill>
              </a:rPr>
              <a:t>Bob info:</a:t>
            </a:r>
          </a:p>
          <a:p>
            <a:r>
              <a:rPr lang="en-US" altLang="ja-JP" sz="1400" dirty="0" smtClean="0">
                <a:solidFill>
                  <a:srgbClr val="FF0000"/>
                </a:solidFill>
              </a:rPr>
              <a:t>Name</a:t>
            </a:r>
          </a:p>
          <a:p>
            <a:r>
              <a:rPr kumimoji="1" lang="en-US" altLang="ja-JP" sz="1400" dirty="0" smtClean="0">
                <a:solidFill>
                  <a:srgbClr val="FF0000"/>
                </a:solidFill>
              </a:rPr>
              <a:t>Address</a:t>
            </a:r>
          </a:p>
          <a:p>
            <a:r>
              <a:rPr lang="en-US" altLang="ja-JP" sz="1400" dirty="0" smtClean="0">
                <a:solidFill>
                  <a:srgbClr val="FF0000"/>
                </a:solidFill>
              </a:rPr>
              <a:t>…</a:t>
            </a:r>
          </a:p>
          <a:p>
            <a:endParaRPr kumimoji="1" lang="en-US" altLang="ja-JP" sz="1400" dirty="0" smtClean="0">
              <a:solidFill>
                <a:srgbClr val="FF0000"/>
              </a:solidFill>
            </a:endParaRPr>
          </a:p>
          <a:p>
            <a:endParaRPr lang="en-US" altLang="ja-JP" sz="1400" dirty="0">
              <a:solidFill>
                <a:srgbClr val="FF0000"/>
              </a:solidFill>
            </a:endParaRPr>
          </a:p>
          <a:p>
            <a:r>
              <a:rPr kumimoji="1" lang="en-US" altLang="ja-JP" sz="1400" dirty="0" smtClean="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smtClean="0">
                <a:solidFill>
                  <a:srgbClr val="FF0000"/>
                </a:solidFill>
              </a:rPr>
              <a:t>Bob info:</a:t>
            </a:r>
          </a:p>
          <a:p>
            <a:r>
              <a:rPr lang="en-US" altLang="ja-JP" sz="1400" dirty="0" smtClean="0">
                <a:solidFill>
                  <a:srgbClr val="FF0000"/>
                </a:solidFill>
              </a:rPr>
              <a:t>Name</a:t>
            </a:r>
          </a:p>
          <a:p>
            <a:r>
              <a:rPr kumimoji="1" lang="en-US" altLang="ja-JP" sz="1400" dirty="0" smtClean="0">
                <a:solidFill>
                  <a:srgbClr val="FF0000"/>
                </a:solidFill>
              </a:rPr>
              <a:t>Address</a:t>
            </a:r>
          </a:p>
          <a:p>
            <a:r>
              <a:rPr lang="en-US" altLang="ja-JP" sz="1400" dirty="0" smtClean="0">
                <a:solidFill>
                  <a:srgbClr val="FF0000"/>
                </a:solidFill>
              </a:rPr>
              <a:t>…</a:t>
            </a:r>
          </a:p>
          <a:p>
            <a:endParaRPr kumimoji="1" lang="en-US" altLang="ja-JP" sz="1400" dirty="0" smtClean="0">
              <a:solidFill>
                <a:srgbClr val="FF0000"/>
              </a:solidFill>
            </a:endParaRPr>
          </a:p>
          <a:p>
            <a:endParaRPr lang="en-US" altLang="ja-JP" sz="1400" dirty="0">
              <a:solidFill>
                <a:srgbClr val="FF0000"/>
              </a:solidFill>
            </a:endParaRPr>
          </a:p>
          <a:p>
            <a:r>
              <a:rPr kumimoji="1" lang="en-US" altLang="ja-JP" sz="1400" dirty="0" smtClean="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smtClean="0">
                <a:solidFill>
                  <a:schemeClr val="bg2">
                    <a:lumMod val="75000"/>
                  </a:schemeClr>
                </a:solidFill>
              </a:rPr>
              <a:t>Certificate</a:t>
            </a:r>
          </a:p>
          <a:p>
            <a:r>
              <a:rPr lang="en-US" altLang="ja-JP" b="1" dirty="0" smtClean="0">
                <a:solidFill>
                  <a:schemeClr val="bg2">
                    <a:lumMod val="75000"/>
                  </a:schemeClr>
                </a:solidFill>
              </a:rPr>
              <a:t>Authorities</a:t>
            </a:r>
            <a:r>
              <a:rPr lang="en-US" altLang="ja-JP" dirty="0" smtClean="0">
                <a:solidFill>
                  <a:schemeClr val="bg2">
                    <a:lumMod val="75000"/>
                  </a:schemeClr>
                </a:solidFill>
              </a:rPr>
              <a:t>’</a:t>
            </a:r>
          </a:p>
          <a:p>
            <a:r>
              <a:rPr kumimoji="1" lang="en-US" altLang="ja-JP" dirty="0" smtClean="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smtClean="0"/>
              <a:t>This is Bob’s Digital Certificate.</a:t>
            </a:r>
          </a:p>
          <a:p>
            <a:r>
              <a:rPr lang="en-US" altLang="ja-JP" dirty="0" smtClean="0"/>
              <a:t>Need </a:t>
            </a:r>
            <a:r>
              <a:rPr lang="en-US" altLang="ja-JP" b="1" dirty="0" smtClean="0">
                <a:solidFill>
                  <a:schemeClr val="bg2">
                    <a:lumMod val="75000"/>
                  </a:schemeClr>
                </a:solidFill>
              </a:rPr>
              <a:t>Certificate Authorities</a:t>
            </a:r>
            <a:r>
              <a:rPr lang="en-US" altLang="ja-JP" dirty="0" smtClean="0">
                <a:solidFill>
                  <a:schemeClr val="bg2">
                    <a:lumMod val="75000"/>
                  </a:schemeClr>
                </a:solidFill>
              </a:rPr>
              <a:t>' public key </a:t>
            </a:r>
            <a:r>
              <a:rPr lang="en-US" altLang="ja-JP" dirty="0" smtClean="0"/>
              <a:t>to verify it.</a:t>
            </a:r>
          </a:p>
          <a:p>
            <a:r>
              <a:rPr lang="en-US" altLang="ja-JP" dirty="0" smtClean="0"/>
              <a:t>Attention, </a:t>
            </a:r>
            <a:r>
              <a:rPr lang="en-US" altLang="zh-CN" dirty="0" smtClean="0"/>
              <a:t>CA</a:t>
            </a:r>
            <a:r>
              <a:rPr lang="zh-CN" altLang="en-US" dirty="0" smtClean="0"/>
              <a:t>生成</a:t>
            </a:r>
            <a:r>
              <a:rPr lang="en-US" altLang="zh-CN" dirty="0" smtClean="0"/>
              <a:t>Bob</a:t>
            </a:r>
            <a:r>
              <a:rPr lang="zh-CN" altLang="en-US" dirty="0" smtClean="0"/>
              <a:t>的</a:t>
            </a:r>
            <a:r>
              <a:rPr lang="en-US" altLang="zh-CN" dirty="0" smtClean="0"/>
              <a:t>DC</a:t>
            </a:r>
            <a:r>
              <a:rPr lang="zh-CN" altLang="en-US" dirty="0" smtClean="0"/>
              <a:t>，并且所有的</a:t>
            </a:r>
            <a:r>
              <a:rPr lang="en-US" altLang="zh-CN" dirty="0" smtClean="0"/>
              <a:t>player</a:t>
            </a:r>
            <a:r>
              <a:rPr lang="zh-CN" altLang="en-US" dirty="0" smtClean="0"/>
              <a:t>都拥有</a:t>
            </a:r>
            <a:r>
              <a:rPr lang="en-US" altLang="zh-CN" dirty="0" smtClean="0"/>
              <a:t>CA</a:t>
            </a:r>
            <a:r>
              <a:rPr lang="zh-CN" altLang="en-US" dirty="0" smtClean="0"/>
              <a:t>的</a:t>
            </a:r>
            <a:r>
              <a:rPr lang="en-US" altLang="zh-CN" dirty="0" err="1" smtClean="0"/>
              <a:t>PublicKey</a:t>
            </a:r>
            <a:r>
              <a:rPr lang="zh-CN" altLang="en-US" dirty="0" smtClean="0"/>
              <a:t>；</a:t>
            </a:r>
            <a:r>
              <a:rPr lang="en-US" altLang="zh-CN" dirty="0" smtClean="0"/>
              <a:t>CA</a:t>
            </a:r>
            <a:r>
              <a:rPr lang="zh-CN" altLang="en-US" dirty="0" smtClean="0"/>
              <a:t>的存在目的就是证明</a:t>
            </a:r>
            <a:r>
              <a:rPr lang="en-US" altLang="zh-CN" dirty="0" smtClean="0"/>
              <a:t>Bob</a:t>
            </a:r>
            <a:r>
              <a:rPr lang="zh-CN" altLang="en-US" dirty="0" smtClean="0"/>
              <a:t>的</a:t>
            </a:r>
            <a:r>
              <a:rPr lang="en-US" altLang="zh-CN" dirty="0" err="1" smtClean="0"/>
              <a:t>PublicKey</a:t>
            </a:r>
            <a:r>
              <a:rPr lang="zh-CN" altLang="en-US" dirty="0" smtClean="0"/>
              <a:t>是真的</a:t>
            </a:r>
            <a:endParaRPr lang="en-US" altLang="ja-JP" dirty="0" smtClean="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r>
              <a:rPr lang="en-US" altLang="ja-JP" dirty="0" smtClean="0"/>
              <a:t>.</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a:t>
            </a:r>
            <a:r>
              <a:rPr lang="en-US" altLang="ja-JP" dirty="0" smtClean="0">
                <a:solidFill>
                  <a:schemeClr val="tx1"/>
                </a:solidFill>
              </a:rPr>
              <a:t>) </a:t>
            </a:r>
            <a:r>
              <a:rPr lang="en-US" altLang="ja-JP" dirty="0">
                <a:solidFill>
                  <a:schemeClr val="tx1"/>
                </a:solidFill>
              </a:rPr>
              <a:t>is a specific method of securely exchanging cryptographic keys over a public channel </a:t>
            </a:r>
            <a:endParaRPr lang="en-US" altLang="ja-JP" dirty="0" smtClean="0">
              <a:solidFill>
                <a:schemeClr val="tx1"/>
              </a:solidFill>
            </a:endParaRPr>
          </a:p>
          <a:p>
            <a:pPr marL="285750" indent="-285750">
              <a:buFont typeface="Arial" panose="020B0604020202020204" pitchFamily="34" charset="0"/>
              <a:buChar char="•"/>
            </a:pPr>
            <a:r>
              <a:rPr kumimoji="1" lang="en-US" altLang="ja-JP" dirty="0" smtClean="0">
                <a:solidFill>
                  <a:schemeClr val="tx1"/>
                </a:solidFill>
              </a:rPr>
              <a:t>DHE, E stands for </a:t>
            </a:r>
            <a:r>
              <a:rPr kumimoji="1" lang="en-US" altLang="ja-JP" dirty="0" smtClean="0">
                <a:solidFill>
                  <a:srgbClr val="FF0000"/>
                </a:solidFill>
              </a:rPr>
              <a:t>Ephemeral</a:t>
            </a:r>
            <a:r>
              <a:rPr kumimoji="1" lang="en-US" altLang="ja-JP" dirty="0" smtClean="0">
                <a:solidFill>
                  <a:schemeClr val="tx1"/>
                </a:solidFill>
              </a:rPr>
              <a:t> </a:t>
            </a:r>
            <a:r>
              <a:rPr kumimoji="1" lang="ja-JP" altLang="en-US" dirty="0" smtClean="0">
                <a:solidFill>
                  <a:schemeClr val="tx1"/>
                </a:solidFill>
              </a:rPr>
              <a:t>一時的なもの</a:t>
            </a:r>
            <a:endParaRPr kumimoji="1" lang="en-US" altLang="ja-JP" dirty="0" smtClean="0">
              <a:solidFill>
                <a:schemeClr val="tx1"/>
              </a:solidFill>
            </a:endParaRPr>
          </a:p>
          <a:p>
            <a:pPr marL="285750" indent="-285750">
              <a:buFont typeface="Arial" panose="020B0604020202020204" pitchFamily="34" charset="0"/>
              <a:buChar char="•"/>
            </a:pPr>
            <a:r>
              <a:rPr lang="en-US" altLang="ja-JP" dirty="0" smtClean="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r>
              <a:rPr lang="ja-JP" altLang="en-US" dirty="0" smtClean="0"/>
              <a:t>。</a:t>
            </a:r>
            <a:endParaRPr lang="en-US" altLang="ja-JP" dirty="0" smtClean="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r>
              <a:rPr lang="ja-JP" altLang="en-US" dirty="0" smtClean="0"/>
              <a:t>。</a:t>
            </a:r>
            <a:endParaRPr lang="en-US" altLang="ja-JP" dirty="0" smtClean="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smtClean="0">
                <a:solidFill>
                  <a:srgbClr val="FF0000"/>
                </a:solidFill>
              </a:rPr>
              <a:t>FPGA</a:t>
            </a:r>
            <a:r>
              <a:rPr lang="en-US" altLang="ja-JP" dirty="0" smtClean="0"/>
              <a:t>: </a:t>
            </a:r>
            <a:r>
              <a:rPr lang="en-US" altLang="ja-JP" dirty="0"/>
              <a:t>Field-programmable gate </a:t>
            </a:r>
            <a:r>
              <a:rPr lang="en-US" altLang="ja-JP" dirty="0" smtClean="0"/>
              <a:t>array</a:t>
            </a:r>
            <a:r>
              <a:rPr lang="en-US" altLang="ja-JP" dirty="0"/>
              <a:t>. The FPGA configuration is generally specified using a hardware description language (HDL</a:t>
            </a:r>
            <a:r>
              <a:rPr lang="en-US" altLang="ja-JP" dirty="0" smtClean="0"/>
              <a:t>).</a:t>
            </a:r>
          </a:p>
          <a:p>
            <a:pPr marL="285750" indent="-285750">
              <a:buFont typeface="Arial" panose="020B0604020202020204" pitchFamily="34" charset="0"/>
              <a:buChar char="•"/>
            </a:pPr>
            <a:r>
              <a:rPr lang="en-US" altLang="ja-JP" dirty="0" smtClean="0"/>
              <a:t>In contrast, An </a:t>
            </a:r>
            <a:r>
              <a:rPr lang="en-US" altLang="ja-JP" dirty="0"/>
              <a:t>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smtClean="0"/>
              <a:t>some thing about </a:t>
            </a:r>
            <a:r>
              <a:rPr kumimoji="1" lang="en-US" altLang="ja-JP" b="1" dirty="0" err="1" smtClean="0"/>
              <a:t>WiFi</a:t>
            </a:r>
            <a:endParaRPr kumimoji="1" lang="en-US" altLang="ja-JP" b="1" dirty="0" smtClean="0"/>
          </a:p>
          <a:p>
            <a:pPr marL="742950" lvl="1" indent="-285750">
              <a:buFont typeface="Arial" panose="020B0604020202020204" pitchFamily="34" charset="0"/>
              <a:buChar char="•"/>
            </a:pPr>
            <a:r>
              <a:rPr kumimoji="1" lang="en-US" altLang="ja-JP" b="1" dirty="0" smtClean="0">
                <a:solidFill>
                  <a:srgbClr val="FF0000"/>
                </a:solidFill>
              </a:rPr>
              <a:t>SSID</a:t>
            </a:r>
            <a:r>
              <a:rPr kumimoji="1" lang="en-US" altLang="ja-JP" dirty="0" smtClean="0">
                <a:solidFill>
                  <a:srgbClr val="FF0000"/>
                </a:solidFill>
              </a:rPr>
              <a:t> </a:t>
            </a:r>
            <a:r>
              <a:rPr kumimoji="1" lang="en-US" altLang="ja-JP" dirty="0" smtClean="0"/>
              <a:t>(</a:t>
            </a:r>
            <a:r>
              <a:rPr lang="en-US" altLang="ja-JP" dirty="0"/>
              <a:t>Service Set </a:t>
            </a:r>
            <a:r>
              <a:rPr lang="en-US" altLang="ja-JP" dirty="0" err="1"/>
              <a:t>IDentifier</a:t>
            </a:r>
            <a:r>
              <a:rPr kumimoji="1" lang="en-US" altLang="ja-JP" dirty="0" smtClean="0"/>
              <a:t>)</a:t>
            </a:r>
          </a:p>
          <a:p>
            <a:pPr marL="742950" lvl="1" indent="-285750">
              <a:buFont typeface="Arial" panose="020B0604020202020204" pitchFamily="34" charset="0"/>
              <a:buChar char="•"/>
            </a:pPr>
            <a:r>
              <a:rPr lang="en-US" altLang="ja-JP" b="1" dirty="0" smtClean="0">
                <a:solidFill>
                  <a:srgbClr val="FF0000"/>
                </a:solidFill>
              </a:rPr>
              <a:t>PSK</a:t>
            </a:r>
            <a:r>
              <a:rPr lang="en-US" altLang="ja-JP" dirty="0" smtClean="0">
                <a:solidFill>
                  <a:srgbClr val="FF0000"/>
                </a:solidFill>
              </a:rPr>
              <a:t> </a:t>
            </a:r>
            <a:r>
              <a:rPr lang="en-US" altLang="ja-JP" dirty="0" smtClean="0"/>
              <a:t>(pre </a:t>
            </a:r>
            <a:r>
              <a:rPr lang="en-US" altLang="ja-JP" dirty="0"/>
              <a:t>shared </a:t>
            </a:r>
            <a:r>
              <a:rPr lang="en-US" altLang="ja-JP" dirty="0" smtClean="0"/>
              <a:t>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endParaRPr lang="en-US" altLang="ja-JP" dirty="0" smtClean="0"/>
          </a:p>
          <a:p>
            <a:pPr marL="742950" lvl="1" indent="-285750">
              <a:buFont typeface="Arial" panose="020B0604020202020204" pitchFamily="34" charset="0"/>
              <a:buChar char="•"/>
            </a:pPr>
            <a:r>
              <a:rPr lang="en-US" altLang="ja-JP" b="1" u="sng" dirty="0" smtClean="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smtClean="0"/>
              <a:t>PTWAS</a:t>
            </a:r>
            <a:r>
              <a:rPr lang="ja-JP" altLang="en-US" dirty="0"/>
              <a:t> </a:t>
            </a:r>
            <a:r>
              <a:rPr lang="en-US" altLang="ja-JP" dirty="0" smtClean="0"/>
              <a:t>= Taiwan</a:t>
            </a:r>
          </a:p>
          <a:p>
            <a:pPr marL="285750" indent="-285750">
              <a:buFont typeface="Arial" panose="020B0604020202020204" pitchFamily="34" charset="0"/>
              <a:buChar char="•"/>
            </a:pPr>
            <a:r>
              <a:rPr kumimoji="1" lang="en-US" altLang="ja-JP" dirty="0" smtClean="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r>
              <a:rPr lang="en-US" altLang="ja-JP" dirty="0" smtClean="0"/>
              <a:t>)</a:t>
            </a:r>
          </a:p>
          <a:p>
            <a:pPr marL="742950" lvl="1" indent="-285750">
              <a:buFont typeface="Arial" panose="020B0604020202020204" pitchFamily="34" charset="0"/>
              <a:buChar char="•"/>
            </a:pPr>
            <a:r>
              <a:rPr lang="en-US" altLang="ja-JP" dirty="0" smtClean="0"/>
              <a:t>Apple </a:t>
            </a:r>
            <a:r>
              <a:rPr lang="en-US" altLang="ja-JP" dirty="0"/>
              <a:t>spends on R&amp;D and innovations with their own product lines and lets </a:t>
            </a:r>
            <a:r>
              <a:rPr lang="en-US" altLang="ja-JP" dirty="0" err="1" smtClean="0"/>
              <a:t>Foxconn</a:t>
            </a:r>
            <a:r>
              <a:rPr lang="en-US" altLang="ja-JP" dirty="0" smtClean="0"/>
              <a:t>(OEM) </a:t>
            </a:r>
            <a:r>
              <a:rPr lang="en-US" altLang="ja-JP" dirty="0"/>
              <a:t>fabricate everything from </a:t>
            </a:r>
            <a:r>
              <a:rPr lang="en-US" altLang="ja-JP" dirty="0" smtClean="0"/>
              <a:t>scratch</a:t>
            </a:r>
          </a:p>
          <a:p>
            <a:pPr marL="742950" lvl="1" indent="-285750">
              <a:buFont typeface="Arial" panose="020B0604020202020204" pitchFamily="34" charset="0"/>
              <a:buChar char="•"/>
            </a:pPr>
            <a:r>
              <a:rPr lang="en-US" altLang="ja-JP" dirty="0" smtClean="0"/>
              <a:t>Tell </a:t>
            </a:r>
            <a:r>
              <a:rPr lang="en-US" altLang="ja-JP" dirty="0"/>
              <a:t>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smtClean="0"/>
              <a:t>）</a:t>
            </a:r>
            <a:endParaRPr lang="en-US" altLang="ja-JP" dirty="0" smtClean="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smtClean="0"/>
              <a:t>）</a:t>
            </a:r>
            <a:endParaRPr lang="en-US" altLang="ja-JP" dirty="0" smtClean="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a:t>
            </a:r>
            <a:r>
              <a:rPr lang="en-US" altLang="ja-JP" dirty="0" smtClean="0">
                <a:solidFill>
                  <a:srgbClr val="FF0000"/>
                </a:solidFill>
              </a:rPr>
              <a:t>queue(</a:t>
            </a:r>
            <a:r>
              <a:rPr lang="en-US" altLang="ja-JP" dirty="0" err="1" smtClean="0">
                <a:solidFill>
                  <a:srgbClr val="FF0000"/>
                </a:solidFill>
              </a:rPr>
              <a:t>mqueue</a:t>
            </a:r>
            <a:r>
              <a:rPr lang="en-US" altLang="ja-JP" dirty="0" smtClean="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r>
              <a:rPr lang="en-US" altLang="ja-JP" dirty="0" smtClean="0"/>
              <a:t>.</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r>
              <a:rPr lang="en-US" altLang="ja-JP" dirty="0" smtClean="0"/>
              <a:t>.</a:t>
            </a:r>
          </a:p>
          <a:p>
            <a:pPr marL="742950" lvl="1" indent="-285750">
              <a:buFont typeface="Arial" panose="020B0604020202020204" pitchFamily="34" charset="0"/>
              <a:buChar char="•"/>
            </a:pPr>
            <a:r>
              <a:rPr lang="en-US" altLang="ja-JP" dirty="0" smtClean="0"/>
              <a:t>need lib += </a:t>
            </a:r>
            <a:r>
              <a:rPr lang="en-US" altLang="ja-JP" b="1" u="sng" dirty="0" smtClean="0"/>
              <a:t>-</a:t>
            </a:r>
            <a:r>
              <a:rPr lang="en-US" altLang="ja-JP" b="1" u="sng" dirty="0" err="1" smtClean="0"/>
              <a:t>lrt</a:t>
            </a:r>
            <a:r>
              <a:rPr lang="en-US" altLang="ja-JP" b="1" u="sng" dirty="0" smtClean="0"/>
              <a:t> </a:t>
            </a:r>
            <a:r>
              <a:rPr lang="en-US" altLang="ja-JP" dirty="0" smtClean="0"/>
              <a:t>in </a:t>
            </a:r>
            <a:r>
              <a:rPr lang="en-US" altLang="ja-JP" dirty="0" err="1" smtClean="0"/>
              <a:t>Makefile</a:t>
            </a:r>
            <a:r>
              <a:rPr lang="en-US" altLang="ja-JP" dirty="0" smtClean="0"/>
              <a:t> and header &lt;</a:t>
            </a:r>
            <a:r>
              <a:rPr lang="en-US" altLang="ja-JP" dirty="0" err="1" smtClean="0"/>
              <a:t>mqueue.h</a:t>
            </a:r>
            <a:r>
              <a:rPr lang="en-US" altLang="ja-JP" dirty="0" smtClean="0"/>
              <a:t>&gt;</a:t>
            </a:r>
            <a:endParaRPr lang="en-US" altLang="ja-JP" dirty="0"/>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smtClean="0"/>
              <a:t>.a and .so files</a:t>
            </a:r>
          </a:p>
          <a:p>
            <a:pPr marL="742950" lvl="1" indent="-285750">
              <a:buFont typeface="Arial" panose="020B0604020202020204" pitchFamily="34" charset="0"/>
              <a:buChar char="•"/>
            </a:pPr>
            <a:r>
              <a:rPr kumimoji="1" lang="en-US" altLang="ja-JP" dirty="0" smtClean="0"/>
              <a:t>.a = static library</a:t>
            </a:r>
          </a:p>
          <a:p>
            <a:pPr marL="1200150" lvl="2" indent="-285750">
              <a:buFont typeface="Arial" panose="020B0604020202020204" pitchFamily="34" charset="0"/>
              <a:buChar char="•"/>
            </a:pPr>
            <a:r>
              <a:rPr lang="en-US" altLang="ja-JP" dirty="0" err="1" smtClean="0"/>
              <a:t>MyUnderstanding</a:t>
            </a:r>
            <a:r>
              <a:rPr lang="en-US" altLang="ja-JP" dirty="0" smtClean="0"/>
              <a:t>: the compiled exe can run without .a files</a:t>
            </a:r>
            <a:endParaRPr kumimoji="1" lang="en-US" altLang="ja-JP" dirty="0" smtClean="0"/>
          </a:p>
          <a:p>
            <a:pPr marL="742950" lvl="1" indent="-285750">
              <a:buFont typeface="Arial" panose="020B0604020202020204" pitchFamily="34" charset="0"/>
              <a:buChar char="•"/>
            </a:pPr>
            <a:r>
              <a:rPr lang="en-US" altLang="ja-JP" dirty="0" smtClean="0"/>
              <a:t>.so = dynamic library (similar to .</a:t>
            </a:r>
            <a:r>
              <a:rPr lang="en-US" altLang="ja-JP" dirty="0" err="1" smtClean="0"/>
              <a:t>dll</a:t>
            </a:r>
            <a:r>
              <a:rPr lang="en-US" altLang="ja-JP" dirty="0" smtClean="0"/>
              <a:t> on Win) (Share Object files)</a:t>
            </a:r>
          </a:p>
          <a:p>
            <a:pPr marL="1200150" lvl="2" indent="-285750">
              <a:buFont typeface="Arial" panose="020B0604020202020204" pitchFamily="34" charset="0"/>
              <a:buChar char="•"/>
            </a:pPr>
            <a:r>
              <a:rPr kumimoji="1" lang="en-US" altLang="ja-JP" dirty="0" err="1" smtClean="0"/>
              <a:t>MyUnderstanding</a:t>
            </a:r>
            <a:r>
              <a:rPr kumimoji="1" lang="en-US" altLang="ja-JP" dirty="0" smtClean="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smtClean="0"/>
              <a:t>Fuzzing</a:t>
            </a:r>
            <a:r>
              <a:rPr kumimoji="1" lang="en-US" altLang="ja-JP" dirty="0" smtClean="0"/>
              <a:t> WTF is:</a:t>
            </a:r>
          </a:p>
          <a:p>
            <a:pPr marL="285750" indent="-285750">
              <a:buFont typeface="Arial" panose="020B0604020202020204" pitchFamily="34" charset="0"/>
              <a:buChar char="•"/>
            </a:pPr>
            <a:r>
              <a:rPr lang="en-US" altLang="ja-JP" dirty="0" smtClean="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smtClean="0">
                  <a:latin typeface="DejaVu Sans Mono" panose="020B0609030804020204" pitchFamily="49" charset="0"/>
                  <a:cs typeface="DejaVu Sans Mono" panose="020B0609030804020204" pitchFamily="49" charset="0"/>
                </a:rPr>
                <a:t>gcc</a:t>
              </a:r>
              <a:r>
                <a:rPr kumimoji="1" lang="en-US" altLang="ja-JP" sz="1400" dirty="0" smtClean="0">
                  <a:latin typeface="DejaVu Sans Mono" panose="020B0609030804020204" pitchFamily="49" charset="0"/>
                  <a:cs typeface="DejaVu Sans Mono" panose="020B0609030804020204" pitchFamily="49" charset="0"/>
                </a:rPr>
                <a:t> </a:t>
              </a:r>
              <a:r>
                <a:rPr lang="en-US" altLang="ja-JP" sz="1400" dirty="0" err="1" smtClean="0">
                  <a:latin typeface="DejaVu Sans Mono" panose="020B0609030804020204" pitchFamily="49" charset="0"/>
                  <a:cs typeface="DejaVu Sans Mono" panose="020B0609030804020204" pitchFamily="49" charset="0"/>
                </a:rPr>
                <a:t>target_fPIC.o</a:t>
              </a:r>
              <a:r>
                <a:rPr lang="en-US" altLang="ja-JP" sz="1400" dirty="0" smtClean="0">
                  <a:latin typeface="DejaVu Sans Mono" panose="020B0609030804020204" pitchFamily="49" charset="0"/>
                  <a:cs typeface="DejaVu Sans Mono" panose="020B0609030804020204" pitchFamily="49" charset="0"/>
                </a:rPr>
                <a:t> –shared </a:t>
              </a:r>
              <a:r>
                <a:rPr kumimoji="1" lang="en-US" altLang="ja-JP" sz="1400" dirty="0" smtClean="0">
                  <a:latin typeface="DejaVu Sans Mono" panose="020B0609030804020204" pitchFamily="49" charset="0"/>
                  <a:cs typeface="DejaVu Sans Mono" panose="020B0609030804020204" pitchFamily="49" charset="0"/>
                </a:rPr>
                <a:t>–o </a:t>
              </a:r>
              <a:r>
                <a:rPr kumimoji="1" lang="en-US" altLang="ja-JP" sz="1400" dirty="0" smtClean="0">
                  <a:solidFill>
                    <a:srgbClr val="FF0000"/>
                  </a:solidFill>
                  <a:latin typeface="DejaVu Sans Mono" panose="020B0609030804020204" pitchFamily="49" charset="0"/>
                  <a:cs typeface="DejaVu Sans Mono" panose="020B0609030804020204" pitchFamily="49" charset="0"/>
                </a:rPr>
                <a:t>lib</a:t>
              </a:r>
              <a:r>
                <a:rPr kumimoji="1" lang="en-US" altLang="ja-JP" sz="1400" dirty="0" smtClean="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t>target.o</a:t>
              </a:r>
              <a:endParaRPr kumimoji="1" lang="en-US" altLang="ja-JP" dirty="0" smtClean="0"/>
            </a:p>
            <a:p>
              <a:pPr algn="ctr"/>
              <a:r>
                <a:rPr lang="en-US" altLang="ja-JP" dirty="0" smtClean="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t>target_fPIC.o</a:t>
              </a:r>
              <a:endParaRPr kumimoji="1" lang="en-US" altLang="ja-JP" dirty="0" smtClean="0"/>
            </a:p>
            <a:p>
              <a:pPr algn="ctr"/>
              <a:r>
                <a:rPr lang="en-US" altLang="ja-JP" dirty="0" smtClean="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smtClean="0">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smtClean="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smtClean="0">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smtClean="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smtClean="0">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smtClean="0">
                  <a:latin typeface="DejaVu Sans Mono" panose="020B0609030804020204" pitchFamily="49" charset="0"/>
                  <a:cs typeface="DejaVu Sans Mono" panose="020B0609030804020204" pitchFamily="49" charset="0"/>
                </a:rPr>
                <a:t>gcc</a:t>
              </a:r>
              <a:r>
                <a:rPr kumimoji="1" lang="en-US" altLang="ja-JP" sz="1400" dirty="0" smtClean="0">
                  <a:latin typeface="DejaVu Sans Mono" panose="020B0609030804020204" pitchFamily="49" charset="0"/>
                  <a:cs typeface="DejaVu Sans Mono" panose="020B0609030804020204" pitchFamily="49" charset="0"/>
                </a:rPr>
                <a:t> –c </a:t>
              </a:r>
              <a:r>
                <a:rPr kumimoji="1" lang="en-US" altLang="ja-JP" sz="1400" dirty="0" smtClean="0">
                  <a:solidFill>
                    <a:srgbClr val="FF0000"/>
                  </a:solidFill>
                  <a:latin typeface="DejaVu Sans Mono" panose="020B0609030804020204" pitchFamily="49" charset="0"/>
                  <a:cs typeface="DejaVu Sans Mono" panose="020B0609030804020204" pitchFamily="49" charset="0"/>
                </a:rPr>
                <a:t>–</a:t>
              </a:r>
              <a:r>
                <a:rPr kumimoji="1" lang="en-US" altLang="ja-JP" sz="1400" dirty="0" err="1" smtClean="0">
                  <a:solidFill>
                    <a:srgbClr val="FF0000"/>
                  </a:solidFill>
                  <a:latin typeface="DejaVu Sans Mono" panose="020B0609030804020204" pitchFamily="49" charset="0"/>
                  <a:cs typeface="DejaVu Sans Mono" panose="020B0609030804020204" pitchFamily="49" charset="0"/>
                </a:rPr>
                <a:t>fPIC</a:t>
              </a:r>
              <a:r>
                <a:rPr kumimoji="1" lang="en-US" altLang="ja-JP" sz="1400" dirty="0" smtClean="0">
                  <a:solidFill>
                    <a:srgbClr val="FF0000"/>
                  </a:solidFill>
                  <a:latin typeface="DejaVu Sans Mono" panose="020B0609030804020204" pitchFamily="49" charset="0"/>
                  <a:cs typeface="DejaVu Sans Mono" panose="020B0609030804020204" pitchFamily="49" charset="0"/>
                </a:rPr>
                <a:t> </a:t>
              </a:r>
              <a:r>
                <a:rPr lang="en-US" altLang="ja-JP" sz="1400" dirty="0" err="1" smtClean="0">
                  <a:latin typeface="DejaVu Sans Mono" panose="020B0609030804020204" pitchFamily="49" charset="0"/>
                  <a:cs typeface="DejaVu Sans Mono" panose="020B0609030804020204" pitchFamily="49" charset="0"/>
                </a:rPr>
                <a:t>target.c</a:t>
              </a:r>
              <a:r>
                <a:rPr kumimoji="1" lang="en-US" altLang="ja-JP" sz="1400" dirty="0" smtClean="0">
                  <a:latin typeface="DejaVu Sans Mono" panose="020B0609030804020204" pitchFamily="49" charset="0"/>
                  <a:cs typeface="DejaVu Sans Mono" panose="020B0609030804020204" pitchFamily="49" charset="0"/>
                </a:rPr>
                <a:t> –o </a:t>
              </a:r>
              <a:r>
                <a:rPr kumimoji="1" lang="en-US" altLang="ja-JP" sz="1400" dirty="0" err="1" smtClean="0">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smtClean="0">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smtClean="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smtClean="0">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smtClean="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smtClean="0">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smtClean="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smtClean="0">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smtClean="0">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smtClean="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smtClean="0">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smtClean="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smtClean="0">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smtClean="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smtClean="0">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smtClean="0">
                  <a:latin typeface="DejaVu Sans Mono" panose="020B0609030804020204" pitchFamily="49" charset="0"/>
                  <a:cs typeface="DejaVu Sans Mono" panose="020B0609030804020204" pitchFamily="49" charset="0"/>
                </a:rPr>
                <a:t># must name the .so file </a:t>
              </a:r>
              <a:r>
                <a:rPr lang="en-US" altLang="ja-JP" sz="1400" dirty="0" smtClean="0">
                  <a:solidFill>
                    <a:srgbClr val="FF0000"/>
                  </a:solidFill>
                  <a:latin typeface="DejaVu Sans Mono" panose="020B0609030804020204" pitchFamily="49" charset="0"/>
                  <a:cs typeface="DejaVu Sans Mono" panose="020B0609030804020204" pitchFamily="49" charset="0"/>
                </a:rPr>
                <a:t>lib</a:t>
              </a:r>
              <a:r>
                <a:rPr lang="en-US" altLang="ja-JP" sz="1400" dirty="0" smtClean="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smtClean="0"/>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smtClean="0">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smtClean="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smtClean="0">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smtClean="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smtClean="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smtClean="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smtClean="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smtClean="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smtClean="0">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smtClean="0">
                  <a:latin typeface="DejaVu Sans Mono" panose="020B0609030804020204" pitchFamily="49" charset="0"/>
                  <a:cs typeface="DejaVu Sans Mono" panose="020B0609030804020204" pitchFamily="49" charset="0"/>
                </a:rPr>
                <a:t># lib</a:t>
              </a:r>
              <a:r>
                <a:rPr lang="en-US" altLang="ja-JP" sz="1400" dirty="0" smtClean="0">
                  <a:solidFill>
                    <a:srgbClr val="FF0000"/>
                  </a:solidFill>
                  <a:latin typeface="DejaVu Sans Mono" panose="020B0609030804020204" pitchFamily="49" charset="0"/>
                  <a:cs typeface="DejaVu Sans Mono" panose="020B0609030804020204" pitchFamily="49" charset="0"/>
                </a:rPr>
                <a:t>target</a:t>
              </a:r>
              <a:r>
                <a:rPr lang="en-US" altLang="ja-JP" sz="1400" dirty="0" smtClean="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smtClean="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smtClean="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smtClean="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smtClean="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smtClean="0">
                <a:solidFill>
                  <a:srgbClr val="FF0000"/>
                </a:solidFill>
              </a:rPr>
              <a:t>-L</a:t>
            </a:r>
            <a:r>
              <a:rPr kumimoji="1" lang="en-US" altLang="ja-JP" dirty="0" smtClean="0">
                <a:solidFill>
                  <a:srgbClr val="FF0000"/>
                </a:solidFill>
              </a:rPr>
              <a:t> </a:t>
            </a:r>
            <a:r>
              <a:rPr kumimoji="1" lang="en-US" altLang="ja-JP" dirty="0" smtClean="0"/>
              <a:t>option means linking to a </a:t>
            </a:r>
            <a:r>
              <a:rPr kumimoji="1" lang="en-US" altLang="ja-JP" dirty="0" err="1" smtClean="0"/>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smtClean="0"/>
              <a:t>tips: </a:t>
            </a:r>
          </a:p>
          <a:p>
            <a:r>
              <a:rPr kumimoji="1" lang="en-US" altLang="ja-JP" b="1" dirty="0" smtClean="0">
                <a:solidFill>
                  <a:srgbClr val="FF0000"/>
                </a:solidFill>
              </a:rPr>
              <a:t>nm</a:t>
            </a:r>
            <a:r>
              <a:rPr kumimoji="1" lang="en-US" altLang="ja-JP" dirty="0" smtClean="0">
                <a:solidFill>
                  <a:srgbClr val="FF0000"/>
                </a:solidFill>
              </a:rPr>
              <a:t> </a:t>
            </a:r>
            <a:r>
              <a:rPr kumimoji="1" lang="en-US" altLang="ja-JP" dirty="0" smtClean="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smtClean="0">
                <a:solidFill>
                  <a:srgbClr val="FF0000"/>
                </a:solidFill>
              </a:rPr>
              <a:t>IRMS</a:t>
            </a:r>
            <a:r>
              <a:rPr kumimoji="1" lang="en-US" altLang="ja-JP" dirty="0" smtClean="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smtClean="0"/>
              <a:t>品質不良</a:t>
            </a:r>
            <a:endParaRPr lang="en-US" altLang="ja-JP" dirty="0" smtClean="0"/>
          </a:p>
          <a:p>
            <a:r>
              <a:rPr lang="ja-JP" altLang="en-US" dirty="0" smtClean="0"/>
              <a:t>１</a:t>
            </a:r>
            <a:r>
              <a:rPr lang="ja-JP" altLang="en-US" dirty="0"/>
              <a:t>．なぜそれが発生したか。（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a:t>
            </a:r>
            <a:r>
              <a:rPr lang="ja-JP" altLang="en-US" dirty="0" smtClean="0"/>
              <a:t>方法</a:t>
            </a:r>
            <a:r>
              <a:rPr lang="ja-JP" altLang="en-US" dirty="0"/>
              <a:t>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a:t>
            </a:r>
            <a:r>
              <a:rPr lang="ja-JP" altLang="en-US" dirty="0" smtClean="0"/>
              <a:t>を模索</a:t>
            </a:r>
            <a:r>
              <a:rPr lang="ja-JP" altLang="en-US" dirty="0"/>
              <a:t>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smtClean="0"/>
              <a:t>ソフトウェア開発の</a:t>
            </a:r>
            <a:r>
              <a:rPr kumimoji="1" lang="ja-JP" altLang="en-US" dirty="0" smtClean="0">
                <a:solidFill>
                  <a:srgbClr val="FF0000"/>
                </a:solidFill>
              </a:rPr>
              <a:t>開発生産性</a:t>
            </a:r>
            <a:r>
              <a:rPr kumimoji="1" lang="ja-JP" altLang="en-US" dirty="0" smtClean="0"/>
              <a:t>とは：</a:t>
            </a:r>
            <a:endParaRPr kumimoji="1" lang="ja-JP" altLang="en-US" dirty="0"/>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a:t>
            </a:r>
            <a:r>
              <a:rPr lang="ja-JP" altLang="en-US" dirty="0" smtClean="0"/>
              <a:t>撤消</a:t>
            </a:r>
            <a:endParaRPr lang="en-US" altLang="ja-JP" dirty="0" smtClean="0"/>
          </a:p>
          <a:p>
            <a:pPr marL="285750" indent="-285750">
              <a:buFont typeface="Arial" panose="020B0604020202020204" pitchFamily="34" charset="0"/>
              <a:buChar char="•"/>
            </a:pPr>
            <a:r>
              <a:rPr lang="en-US" altLang="ja-JP" dirty="0" smtClean="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smtClean="0">
                <a:solidFill>
                  <a:srgbClr val="FF0000"/>
                </a:solidFill>
              </a:rPr>
              <a:t>mmcblk0p*</a:t>
            </a:r>
            <a:r>
              <a:rPr lang="en-US" altLang="ja-JP" dirty="0" smtClean="0"/>
              <a:t> WTF are they:</a:t>
            </a:r>
          </a:p>
          <a:p>
            <a:pPr marL="285750" indent="-285750">
              <a:buFont typeface="Arial" panose="020B0604020202020204" pitchFamily="34" charset="0"/>
              <a:buChar char="•"/>
            </a:pPr>
            <a:r>
              <a:rPr lang="en-US" altLang="ja-JP" dirty="0" smtClean="0"/>
              <a:t>The </a:t>
            </a:r>
            <a:r>
              <a:rPr lang="en-US" altLang="ja-JP" dirty="0"/>
              <a:t>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smtClean="0">
                <a:solidFill>
                  <a:srgbClr val="FF0000"/>
                </a:solidFill>
              </a:rPr>
              <a:t>coverage: (use less if…else…!!!)</a:t>
            </a:r>
          </a:p>
          <a:p>
            <a:r>
              <a:rPr lang="en-US" altLang="ja-JP" dirty="0" smtClean="0"/>
              <a:t>C0/C1/C2</a:t>
            </a:r>
            <a:endParaRPr lang="en-US" altLang="ja-JP" dirty="0"/>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smtClean="0"/>
              <a:t>execve</a:t>
            </a:r>
            <a:r>
              <a:rPr kumimoji="1" lang="en-US" altLang="ja-JP" dirty="0" smtClean="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r>
              <a:rPr lang="ja-JP" altLang="en-US" dirty="0" smtClean="0"/>
              <a:t>。</a:t>
            </a:r>
            <a:endParaRPr lang="en-US" altLang="ja-JP" dirty="0" smtClean="0"/>
          </a:p>
          <a:p>
            <a:pPr marL="742950" lvl="1" indent="-285750">
              <a:buFont typeface="Arial" panose="020B0604020202020204" pitchFamily="34" charset="0"/>
              <a:buChar char="•"/>
            </a:pPr>
            <a:r>
              <a:rPr kumimoji="1" lang="en-US" altLang="ja-JP" dirty="0" smtClean="0">
                <a:solidFill>
                  <a:srgbClr val="FF0000"/>
                </a:solidFill>
              </a:rPr>
              <a:t>parent</a:t>
            </a:r>
            <a:r>
              <a:rPr kumimoji="1" lang="ja-JP" altLang="en-US" dirty="0" smtClean="0">
                <a:solidFill>
                  <a:srgbClr val="FF0000"/>
                </a:solidFill>
              </a:rPr>
              <a:t>に戻らない</a:t>
            </a:r>
            <a:r>
              <a:rPr kumimoji="1" lang="ja-JP" altLang="en-US" dirty="0" smtClean="0"/>
              <a:t>！！！</a:t>
            </a:r>
            <a:endParaRPr kumimoji="1" lang="en-US" altLang="ja-JP" dirty="0" smtClean="0"/>
          </a:p>
          <a:p>
            <a:pPr marL="742950" lvl="1" indent="-285750">
              <a:buFont typeface="Arial" panose="020B0604020202020204" pitchFamily="34" charset="0"/>
              <a:buChar char="•"/>
            </a:pPr>
            <a:r>
              <a:rPr kumimoji="1" lang="en-US" altLang="ja-JP" dirty="0" smtClean="0"/>
              <a:t>refer </a:t>
            </a:r>
            <a:r>
              <a:rPr lang="en-US" altLang="ja-JP" dirty="0"/>
              <a:t>to </a:t>
            </a:r>
            <a:r>
              <a:rPr lang="en-US" altLang="ja-JP" b="1" i="1" dirty="0"/>
              <a:t>20160511_mount&amp;execve</a:t>
            </a:r>
            <a:endParaRPr kumimoji="1" lang="en-US" altLang="ja-JP" b="1" i="1" dirty="0" smtClean="0"/>
          </a:p>
          <a:p>
            <a:pPr marL="742950" lvl="1" indent="-285750">
              <a:buFont typeface="Arial" panose="020B0604020202020204" pitchFamily="34" charset="0"/>
              <a:buChar char="•"/>
            </a:pPr>
            <a:r>
              <a:rPr lang="en-US" altLang="ja-JP" dirty="0" smtClean="0"/>
              <a:t>Example</a:t>
            </a:r>
            <a:r>
              <a:rPr lang="ja-JP" altLang="en-US" dirty="0" smtClean="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smtClean="0"/>
              <a:t>still don’t know how </a:t>
            </a:r>
            <a:r>
              <a:rPr kumimoji="1" lang="en-US" altLang="ja-JP" dirty="0" smtClean="0">
                <a:solidFill>
                  <a:srgbClr val="FF0000"/>
                </a:solidFill>
              </a:rPr>
              <a:t>mount</a:t>
            </a:r>
            <a:r>
              <a:rPr kumimoji="1" lang="en-US" altLang="ja-JP" dirty="0" smtClean="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smtClean="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smtClean="0">
                <a:latin typeface="DejaVu Sans Mono" panose="020B0609030804020204" pitchFamily="49" charset="0"/>
                <a:ea typeface="DejaVu Sans Mono" panose="020B0609030804020204" pitchFamily="49" charset="0"/>
                <a:cs typeface="DejaVu Sans Mono" panose="020B0609030804020204" pitchFamily="49" charset="0"/>
              </a:rPr>
              <a:t>{</a:t>
            </a:r>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r>
              <a:rPr lang="en-US" altLang="ja-JP" dirty="0" smtClean="0"/>
              <a:t>.</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smtClean="0">
                <a:solidFill>
                  <a:srgbClr val="FF0000"/>
                </a:solidFill>
              </a:rPr>
              <a:t>python </a:t>
            </a:r>
            <a:r>
              <a:rPr kumimoji="1" lang="en-US" altLang="ja-JP" dirty="0" err="1" smtClean="0">
                <a:solidFill>
                  <a:srgbClr val="FF0000"/>
                </a:solidFill>
              </a:rPr>
              <a:t>matplotlib</a:t>
            </a:r>
            <a:r>
              <a:rPr kumimoji="1" lang="en-US" altLang="ja-JP" dirty="0" smtClean="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a:t>
            </a:r>
            <a:r>
              <a:rPr lang="ja-JP" altLang="en-US" dirty="0" smtClean="0"/>
              <a:t>です</a:t>
            </a:r>
            <a:endParaRPr lang="en-US" altLang="ja-JP" dirty="0" smtClean="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a:t>
            </a:r>
            <a:r>
              <a:rPr lang="en-US" altLang="ja-JP" b="1" dirty="0" smtClean="0"/>
              <a:t>ISAC = </a:t>
            </a:r>
            <a:r>
              <a:rPr lang="en-US" altLang="ja-JP" dirty="0"/>
              <a:t>Automotive Information Sharing and Analysis Center </a:t>
            </a:r>
            <a:r>
              <a:rPr lang="en-US" altLang="ja-JP" dirty="0" smtClean="0"/>
              <a:t>)</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gridCol w="3260360"/>
                <a:gridCol w="1363169"/>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gridCol w="2057400"/>
                <a:gridCol w="2057400"/>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smtClean="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r>
              <a:rPr lang="ja-JP" altLang="en-US" dirty="0" smtClean="0"/>
              <a:t>、</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smtClean="0">
                <a:solidFill>
                  <a:srgbClr val="FF0000"/>
                </a:solidFill>
              </a:rPr>
              <a:t>LSI (large scale integration)</a:t>
            </a:r>
            <a:r>
              <a:rPr lang="ja-JP" altLang="en-US" dirty="0" smtClean="0"/>
              <a:t>と</a:t>
            </a:r>
            <a:r>
              <a:rPr lang="ja-JP" altLang="en-US" dirty="0"/>
              <a:t>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smtClean="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smtClean="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a:t>
            </a:r>
            <a:r>
              <a:rPr lang="en-US" altLang="ja-JP" dirty="0" smtClean="0"/>
              <a:t>processors</a:t>
            </a:r>
            <a:r>
              <a:rPr lang="en-US" altLang="ja-JP" dirty="0"/>
              <a:t>.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a:t>
            </a:r>
            <a:r>
              <a:rPr lang="en-US" altLang="ja-JP" dirty="0" smtClean="0"/>
              <a:t>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a:t>
            </a:r>
            <a:r>
              <a:rPr lang="zh-TW" altLang="en-US" dirty="0" smtClean="0"/>
              <a:t>領域</a:t>
            </a:r>
            <a:r>
              <a:rPr lang="en-US" altLang="zh-TW" dirty="0" smtClean="0"/>
              <a:t>vs.</a:t>
            </a:r>
            <a:r>
              <a:rPr lang="zh-TW" altLang="en-US" dirty="0" smtClean="0"/>
              <a:t>競争領域</a:t>
            </a:r>
            <a:r>
              <a:rPr lang="ja-JP" altLang="en-US" dirty="0" smtClean="0"/>
              <a:t>：</a:t>
            </a:r>
            <a:r>
              <a:rPr lang="en-US" altLang="ja-JP" dirty="0" smtClean="0"/>
              <a:t>difference lies in “Whether the knowledge can be shared”</a:t>
            </a:r>
          </a:p>
          <a:p>
            <a:pPr marL="742950" lvl="1" indent="-285750">
              <a:buFont typeface="Arial" panose="020B0604020202020204" pitchFamily="34" charset="0"/>
              <a:buChar char="•"/>
            </a:pPr>
            <a:r>
              <a:rPr kumimoji="1" lang="en-US" altLang="ja-JP" dirty="0" smtClean="0"/>
              <a:t>e.g.: academic researches vs. </a:t>
            </a:r>
            <a:r>
              <a:rPr lang="en-US" altLang="ja-JP" dirty="0" smtClean="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smtClean="0"/>
              <a:t>IPv4 basics:</a:t>
            </a:r>
          </a:p>
          <a:p>
            <a:pPr marL="285750" indent="-285750">
              <a:buFont typeface="Arial" panose="020B0604020202020204" pitchFamily="34" charset="0"/>
              <a:buChar char="•"/>
            </a:pPr>
            <a:r>
              <a:rPr lang="en-US" altLang="ja-JP" dirty="0"/>
              <a:t>32</a:t>
            </a:r>
            <a:r>
              <a:rPr lang="ja-JP" altLang="en-US" dirty="0"/>
              <a:t>ビットの</a:t>
            </a:r>
            <a:r>
              <a:rPr lang="ja-JP" altLang="en-US" dirty="0" smtClean="0"/>
              <a:t>正整数値</a:t>
            </a:r>
            <a:r>
              <a:rPr lang="en-US" altLang="ja-JP" dirty="0" smtClean="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smtClean="0"/>
                  <a:t>e.g. </a:t>
                </a:r>
                <a:r>
                  <a:rPr kumimoji="1" lang="ja-JP" altLang="en-US" dirty="0" smtClean="0"/>
                  <a:t>ホスト</a:t>
                </a:r>
                <a:r>
                  <a:rPr kumimoji="1" lang="en-US" altLang="ja-JP" dirty="0" smtClean="0"/>
                  <a:t>n bit</a:t>
                </a:r>
                <a:r>
                  <a:rPr lang="ja-JP" altLang="en-US" dirty="0" smtClean="0"/>
                  <a:t>なら、可能の</a:t>
                </a:r>
                <a:r>
                  <a:rPr lang="en-US" altLang="ja-JP" dirty="0" smtClean="0"/>
                  <a:t>IPv4 address</a:t>
                </a:r>
                <a:r>
                  <a:rPr lang="ja-JP" altLang="en-US" dirty="0" smtClean="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smtClean="0"/>
                  <a:t>個</a:t>
                </a:r>
                <a:endParaRPr kumimoji="1" lang="en-US" altLang="ja-JP" dirty="0" smtClean="0"/>
              </a:p>
              <a:p>
                <a:pPr marL="285750" indent="-285750">
                  <a:buFont typeface="Arial" panose="020B0604020202020204" pitchFamily="34" charset="0"/>
                  <a:buChar char="•"/>
                </a:pPr>
                <a:r>
                  <a:rPr lang="en-US" altLang="ja-JP" dirty="0" smtClean="0"/>
                  <a:t>subnet mask</a:t>
                </a:r>
              </a:p>
              <a:p>
                <a:pPr marL="742950" lvl="1" indent="-285750">
                  <a:buFont typeface="Arial" panose="020B0604020202020204" pitchFamily="34" charset="0"/>
                  <a:buChar char="•"/>
                </a:pPr>
                <a:r>
                  <a:rPr lang="en-US" altLang="ja-JP" dirty="0" smtClean="0"/>
                  <a:t>11111111.11111111.11111111.00000000</a:t>
                </a:r>
                <a:r>
                  <a:rPr lang="ja-JP" altLang="en-US" dirty="0" smtClean="0"/>
                  <a:t>の時、ホスト部は最後</a:t>
                </a:r>
                <a:r>
                  <a:rPr lang="en-US" altLang="ja-JP" dirty="0" smtClean="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1887055" cy="369332"/>
          </a:xfrm>
          <a:prstGeom prst="rect">
            <a:avLst/>
          </a:prstGeom>
          <a:solidFill>
            <a:schemeClr val="bg1"/>
          </a:solidFill>
          <a:ln>
            <a:solidFill>
              <a:srgbClr val="FF0000"/>
            </a:solidFill>
          </a:ln>
        </p:spPr>
        <p:txBody>
          <a:bodyPr wrap="none" rtlCol="0">
            <a:spAutoFit/>
          </a:bodyPr>
          <a:lstStyle/>
          <a:p>
            <a:r>
              <a:rPr kumimoji="1" lang="en-US" altLang="ja-JP" dirty="0" smtClean="0"/>
              <a:t>broadcast address</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a:t>
            </a:r>
            <a:r>
              <a:rPr lang="en-US" altLang="ja-JP" dirty="0" smtClean="0"/>
              <a:t>W15106A</a:t>
            </a:r>
            <a:r>
              <a:rPr kumimoji="1" lang="en-US" altLang="ja-JP" dirty="0" smtClean="0"/>
              <a:t>:</a:t>
            </a:r>
          </a:p>
          <a:p>
            <a:pPr marL="285750" indent="-285750">
              <a:buFont typeface="Arial" panose="020B0604020202020204" pitchFamily="34" charset="0"/>
              <a:buChar char="•"/>
            </a:pPr>
            <a:r>
              <a:rPr lang="en-US" altLang="ja-JP" dirty="0" smtClean="0"/>
              <a:t>WTF is this?</a:t>
            </a:r>
          </a:p>
          <a:p>
            <a:pPr marL="742950" lvl="1" indent="-285750">
              <a:buFont typeface="Arial" panose="020B0604020202020204" pitchFamily="34" charset="0"/>
              <a:buChar char="•"/>
            </a:pPr>
            <a:r>
              <a:rPr lang="en-US" altLang="ja-JP" dirty="0" smtClean="0"/>
              <a:t>Mazda</a:t>
            </a:r>
            <a:r>
              <a:rPr lang="ja-JP" altLang="en-US" dirty="0" smtClean="0"/>
              <a:t>向けの</a:t>
            </a:r>
            <a:r>
              <a:rPr lang="en-US" altLang="ja-JP" dirty="0" smtClean="0"/>
              <a:t>HU, unlike 17CY HU, which is called DCU&amp;MEU, M7G HU is </a:t>
            </a:r>
            <a:r>
              <a:rPr lang="en-US" altLang="ja-JP" b="1" dirty="0" smtClean="0">
                <a:solidFill>
                  <a:srgbClr val="FF0000"/>
                </a:solidFill>
              </a:rPr>
              <a:t>CMU</a:t>
            </a:r>
            <a:r>
              <a:rPr lang="en-US" altLang="ja-JP" dirty="0" smtClean="0">
                <a:solidFill>
                  <a:srgbClr val="FF0000"/>
                </a:solidFill>
              </a:rPr>
              <a:t> </a:t>
            </a:r>
            <a:r>
              <a:rPr lang="en-US" altLang="ja-JP" dirty="0" smtClean="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smtClean="0"/>
              <a:t>another meaning: </a:t>
            </a:r>
            <a:r>
              <a:rPr lang="ja-JP" altLang="en-US" dirty="0" smtClean="0"/>
              <a:t>ドメイン</a:t>
            </a:r>
            <a:r>
              <a:rPr lang="ja-JP" altLang="en-US" dirty="0"/>
              <a:t>・コントロール・ユニット（</a:t>
            </a:r>
            <a:r>
              <a:rPr lang="en-US" altLang="ja-JP" b="1" dirty="0">
                <a:solidFill>
                  <a:srgbClr val="FF0000"/>
                </a:solidFill>
              </a:rPr>
              <a:t>DCU</a:t>
            </a:r>
            <a:r>
              <a:rPr lang="ja-JP" altLang="en-US" dirty="0" smtClean="0"/>
              <a:t>）</a:t>
            </a:r>
            <a:r>
              <a:rPr lang="en-US" altLang="ja-JP" dirty="0" smtClean="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smtClean="0"/>
              <a:t>リプログラミング</a:t>
            </a:r>
            <a:r>
              <a:rPr lang="en-US" altLang="ja-JP" dirty="0"/>
              <a:t> </a:t>
            </a:r>
            <a:r>
              <a:rPr lang="en-US" altLang="ja-JP" dirty="0" smtClean="0"/>
              <a:t>reprogramming:</a:t>
            </a:r>
          </a:p>
          <a:p>
            <a:pPr marL="285750" indent="-285750">
              <a:buFont typeface="Arial" panose="020B0604020202020204" pitchFamily="34" charset="0"/>
              <a:buChar char="•"/>
            </a:pPr>
            <a:r>
              <a:rPr kumimoji="1" lang="en-US" altLang="ja-JP" dirty="0" smtClean="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smtClean="0"/>
              <a:t>WTF is </a:t>
            </a:r>
            <a:r>
              <a:rPr kumimoji="1" lang="en-US" altLang="ja-JP" dirty="0" smtClean="0">
                <a:solidFill>
                  <a:srgbClr val="FF0000"/>
                </a:solidFill>
              </a:rPr>
              <a:t>Ether SW(switch</a:t>
            </a:r>
            <a:r>
              <a:rPr kumimoji="1" lang="en-US" altLang="ja-JP" dirty="0" smtClean="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smtClean="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smtClean="0"/>
              <a:t>How to use </a:t>
            </a:r>
            <a:r>
              <a:rPr lang="en-US" altLang="ja-JP" i="1" dirty="0" smtClean="0"/>
              <a:t>this inside of vehicular network?</a:t>
            </a:r>
          </a:p>
          <a:p>
            <a:pPr marL="742950" lvl="1" indent="-285750">
              <a:buFont typeface="Arial" panose="020B0604020202020204" pitchFamily="34" charset="0"/>
              <a:buChar char="•"/>
            </a:pPr>
            <a:r>
              <a:rPr kumimoji="1" lang="ja-JP" altLang="en-US" i="1" dirty="0"/>
              <a:t>自動</a:t>
            </a:r>
            <a:r>
              <a:rPr kumimoji="1" lang="ja-JP" altLang="en-US" i="1" dirty="0" smtClean="0"/>
              <a:t>運転（</a:t>
            </a:r>
            <a:r>
              <a:rPr kumimoji="1" lang="en-US" altLang="ja-JP" i="1" dirty="0" smtClean="0"/>
              <a:t>Ether</a:t>
            </a:r>
            <a:r>
              <a:rPr kumimoji="1" lang="ja-JP" altLang="en-US" i="1" dirty="0" err="1" smtClean="0"/>
              <a:t>、</a:t>
            </a:r>
            <a:r>
              <a:rPr kumimoji="1" lang="en-US" altLang="ja-JP" i="1" dirty="0" smtClean="0"/>
              <a:t>ADAS</a:t>
            </a:r>
            <a:r>
              <a:rPr kumimoji="1" lang="ja-JP" altLang="en-US" i="1" dirty="0" smtClean="0"/>
              <a:t>）</a:t>
            </a:r>
            <a:endParaRPr kumimoji="1" lang="en-US" altLang="ja-JP" i="1" dirty="0" smtClean="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smtClean="0"/>
              <a:t>)</a:t>
            </a:r>
            <a:r>
              <a:rPr lang="en-US" altLang="ja-JP" dirty="0" smtClean="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r>
              <a:rPr lang="ja-JP" altLang="en-US" dirty="0" smtClean="0"/>
              <a:t>。</a:t>
            </a:r>
            <a:endParaRPr lang="en-US" altLang="ja-JP" dirty="0" smtClean="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a:t>
            </a:r>
            <a:r>
              <a:rPr lang="en-US" altLang="ja-JP" dirty="0" smtClean="0"/>
              <a:t>link (</a:t>
            </a:r>
            <a:r>
              <a:rPr lang="en-US" altLang="ja-JP" b="1" i="1" dirty="0" smtClean="0">
                <a:solidFill>
                  <a:srgbClr val="FF0000"/>
                </a:solidFill>
              </a:rPr>
              <a:t>GMSL</a:t>
            </a:r>
            <a:r>
              <a:rPr lang="en-US" altLang="ja-JP" dirty="0" smtClean="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a:t>
            </a:r>
            <a:r>
              <a:rPr lang="ja-JP" altLang="en-US" dirty="0" smtClean="0"/>
              <a:t>いる</a:t>
            </a:r>
            <a:endParaRPr lang="en-US" altLang="ja-JP" b="1" dirty="0">
              <a:solidFill>
                <a:srgbClr val="FF0000"/>
              </a:solidFill>
            </a:endParaRPr>
          </a:p>
          <a:p>
            <a:pPr marL="285750" indent="-285750">
              <a:buFont typeface="Arial" panose="020B0604020202020204" pitchFamily="34" charset="0"/>
              <a:buChar char="•"/>
            </a:pPr>
            <a:r>
              <a:rPr lang="en-US" altLang="ja-JP" b="1" dirty="0" smtClean="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r>
              <a:rPr lang="en-US" altLang="ja-JP" dirty="0" smtClean="0"/>
              <a:t>:</a:t>
            </a:r>
            <a:endParaRPr lang="en-US" altLang="ja-JP" dirty="0"/>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a:t>
            </a:r>
            <a:r>
              <a:rPr lang="en-US" altLang="ja-JP" i="1" dirty="0" smtClean="0"/>
              <a:t>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r>
              <a:rPr lang="en-US" altLang="ja-JP" dirty="0" smtClean="0"/>
              <a:t>.</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smtClean="0"/>
              <a:t>WTF</a:t>
            </a:r>
            <a:r>
              <a:rPr lang="ja-JP" altLang="en-US" dirty="0"/>
              <a:t> </a:t>
            </a:r>
            <a:r>
              <a:rPr lang="en-US" altLang="ja-JP" dirty="0" smtClean="0"/>
              <a:t>is </a:t>
            </a:r>
            <a:r>
              <a:rPr lang="en-US" altLang="ja-JP" dirty="0" err="1" smtClean="0">
                <a:solidFill>
                  <a:srgbClr val="FF0000"/>
                </a:solidFill>
              </a:rPr>
              <a:t>initramfs</a:t>
            </a:r>
            <a:r>
              <a:rPr lang="en-US" altLang="ja-JP" dirty="0" smtClean="0"/>
              <a:t>:</a:t>
            </a:r>
          </a:p>
          <a:p>
            <a:pPr marL="285750" indent="-285750">
              <a:buFont typeface="Arial" panose="020B0604020202020204" pitchFamily="34" charset="0"/>
              <a:buChar char="•"/>
            </a:pPr>
            <a:r>
              <a:rPr kumimoji="1" lang="en-US" altLang="ja-JP" dirty="0" smtClean="0"/>
              <a:t>is a format of </a:t>
            </a:r>
            <a:r>
              <a:rPr kumimoji="1" lang="en-US" altLang="ja-JP" dirty="0" err="1" smtClean="0"/>
              <a:t>linux</a:t>
            </a:r>
            <a:r>
              <a:rPr kumimoji="1" lang="en-US" altLang="ja-JP" dirty="0" smtClean="0"/>
              <a:t> </a:t>
            </a:r>
            <a:r>
              <a:rPr kumimoji="1" lang="en-US" altLang="ja-JP" dirty="0" err="1" smtClean="0"/>
              <a:t>miniRoot</a:t>
            </a:r>
            <a:r>
              <a:rPr lang="en-US" altLang="ja-JP" dirty="0" smtClean="0"/>
              <a:t>, which is a path teller for kernel</a:t>
            </a:r>
          </a:p>
          <a:p>
            <a:pPr marL="285750" indent="-285750">
              <a:buFont typeface="Arial" panose="020B0604020202020204" pitchFamily="34" charset="0"/>
              <a:buChar char="•"/>
            </a:pPr>
            <a:r>
              <a:rPr kumimoji="1" lang="en-US" altLang="ja-JP" dirty="0" smtClean="0"/>
              <a:t>will be boot loaded with kernel image</a:t>
            </a:r>
          </a:p>
          <a:p>
            <a:pPr marL="285750" indent="-285750">
              <a:buFont typeface="Arial" panose="020B0604020202020204" pitchFamily="34" charset="0"/>
              <a:buChar char="•"/>
            </a:pPr>
            <a:r>
              <a:rPr lang="en-US" altLang="ja-JP" dirty="0" smtClean="0"/>
              <a:t>(… still lack of practical experience of it)</a:t>
            </a:r>
            <a:endParaRPr kumimoji="1" lang="en-US" altLang="ja-JP" dirty="0" smtClean="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smtClean="0"/>
              <a:t>difference between </a:t>
            </a:r>
            <a:r>
              <a:rPr lang="en-US" altLang="ja-JP" dirty="0" smtClean="0">
                <a:solidFill>
                  <a:srgbClr val="FF0000"/>
                </a:solidFill>
              </a:rPr>
              <a:t>data</a:t>
            </a:r>
            <a:r>
              <a:rPr lang="en-US" altLang="ja-JP" dirty="0" smtClean="0"/>
              <a:t> file and </a:t>
            </a:r>
            <a:r>
              <a:rPr lang="en-US" altLang="ja-JP" dirty="0" smtClean="0">
                <a:solidFill>
                  <a:srgbClr val="FF0000"/>
                </a:solidFill>
              </a:rPr>
              <a:t>executable</a:t>
            </a:r>
            <a:r>
              <a:rPr lang="en-US" altLang="ja-JP" dirty="0" smtClean="0"/>
              <a:t> file:</a:t>
            </a:r>
          </a:p>
          <a:p>
            <a:pPr marL="285750" indent="-285750">
              <a:buFont typeface="Arial" panose="020B0604020202020204" pitchFamily="34" charset="0"/>
              <a:buChar char="•"/>
            </a:pPr>
            <a:r>
              <a:rPr lang="en-US" altLang="ja-JP" dirty="0" smtClean="0"/>
              <a:t>On </a:t>
            </a:r>
            <a:r>
              <a:rPr lang="en-US" altLang="ja-JP" dirty="0"/>
              <a:t>Windows, it's only the extension that makes file executable </a:t>
            </a:r>
            <a:endParaRPr lang="en-US" altLang="ja-JP" dirty="0" smtClean="0"/>
          </a:p>
          <a:p>
            <a:pPr marL="285750" indent="-285750">
              <a:buFont typeface="Arial" panose="020B0604020202020204" pitchFamily="34" charset="0"/>
              <a:buChar char="•"/>
            </a:pPr>
            <a:r>
              <a:rPr lang="en-US" altLang="ja-JP" dirty="0" smtClean="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65"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smtClean="0">
                <a:solidFill>
                  <a:srgbClr val="FF0000"/>
                </a:solidFill>
              </a:rPr>
              <a:t>NFC</a:t>
            </a:r>
            <a:r>
              <a:rPr lang="en-US" altLang="zh-TW" b="1" dirty="0" smtClean="0"/>
              <a:t> </a:t>
            </a:r>
            <a:r>
              <a:rPr lang="zh-TW" altLang="en-US" b="1" dirty="0" smtClean="0"/>
              <a:t>近</a:t>
            </a:r>
            <a:r>
              <a:rPr lang="zh-TW" altLang="en-US" b="1" dirty="0"/>
              <a:t>距離無線</a:t>
            </a:r>
            <a:r>
              <a:rPr lang="zh-TW" altLang="en-US" b="1" dirty="0" smtClean="0"/>
              <a:t>通信 </a:t>
            </a:r>
            <a:r>
              <a:rPr lang="en-US" altLang="ja-JP" dirty="0" smtClean="0"/>
              <a:t>Near </a:t>
            </a:r>
            <a:r>
              <a:rPr lang="en-US" altLang="ja-JP" dirty="0"/>
              <a:t>field radio </a:t>
            </a:r>
            <a:r>
              <a:rPr lang="en-US" altLang="ja-JP" dirty="0" smtClean="0"/>
              <a:t>communication</a:t>
            </a:r>
          </a:p>
          <a:p>
            <a:pPr marL="285750" indent="-285750">
              <a:buFont typeface="Arial" panose="020B0604020202020204" pitchFamily="34" charset="0"/>
              <a:buChar char="•"/>
            </a:pPr>
            <a:r>
              <a:rPr lang="ja-JP" altLang="en-US" dirty="0"/>
              <a:t>使</a:t>
            </a:r>
            <a:r>
              <a:rPr lang="ja-JP" altLang="en-US" dirty="0" smtClean="0"/>
              <a:t>用例：非接触</a:t>
            </a:r>
            <a:r>
              <a:rPr lang="en-US" altLang="ja-JP" dirty="0"/>
              <a:t>IC</a:t>
            </a:r>
            <a:r>
              <a:rPr lang="ja-JP" altLang="en-US" dirty="0"/>
              <a:t>カード</a:t>
            </a:r>
            <a:endParaRPr lang="en-US" altLang="ja-JP" b="1" dirty="0" smtClean="0">
              <a:solidFill>
                <a:srgbClr val="FF0000"/>
              </a:solidFill>
            </a:endParaRPr>
          </a:p>
          <a:p>
            <a:pPr marL="285750" indent="-285750">
              <a:buFont typeface="Arial" panose="020B0604020202020204" pitchFamily="34" charset="0"/>
              <a:buChar char="•"/>
            </a:pPr>
            <a:r>
              <a:rPr lang="en-US" altLang="ja-JP" b="1" dirty="0" err="1" smtClean="0">
                <a:solidFill>
                  <a:srgbClr val="FF0000"/>
                </a:solidFill>
              </a:rPr>
              <a:t>FeliCa</a:t>
            </a:r>
            <a:r>
              <a:rPr lang="en-US" altLang="ja-JP" dirty="0" smtClean="0">
                <a:solidFill>
                  <a:srgbClr val="FF0000"/>
                </a:solidFill>
              </a:rPr>
              <a:t> </a:t>
            </a:r>
            <a:r>
              <a:rPr lang="en-US" altLang="ja-JP" dirty="0"/>
              <a:t>is a contactless RFID smart card system from Sony in Japan, primarily used in electronic money cards</a:t>
            </a:r>
            <a:r>
              <a:rPr lang="en-US" altLang="ja-JP" dirty="0" smtClean="0"/>
              <a:t>.</a:t>
            </a:r>
          </a:p>
          <a:p>
            <a:pPr marL="285750" indent="-285750">
              <a:buFont typeface="Arial" panose="020B0604020202020204" pitchFamily="34" charset="0"/>
              <a:buChar char="•"/>
            </a:pPr>
            <a:r>
              <a:rPr lang="en-US" altLang="ja-JP" b="1" dirty="0" smtClean="0">
                <a:solidFill>
                  <a:srgbClr val="FF0000"/>
                </a:solidFill>
              </a:rPr>
              <a:t>RFID</a:t>
            </a:r>
            <a:r>
              <a:rPr lang="ja-JP" altLang="en-US" dirty="0" smtClean="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a:t>
            </a:r>
            <a:r>
              <a:rPr lang="en-US" altLang="ja-JP" dirty="0" smtClean="0"/>
              <a:t>‘H’) </a:t>
            </a:r>
            <a:r>
              <a:rPr lang="en-US" altLang="ja-JP" dirty="0"/>
              <a:t>in combination with a secret cryptographic </a:t>
            </a:r>
            <a:r>
              <a:rPr lang="en-US" altLang="ja-JP" dirty="0" smtClean="0"/>
              <a:t>key. It </a:t>
            </a:r>
            <a:r>
              <a:rPr lang="en-US" altLang="ja-JP" dirty="0"/>
              <a:t>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smtClean="0"/>
              <a:t>Diff </a:t>
            </a:r>
            <a:r>
              <a:rPr lang="en-US" altLang="ja-JP" b="1" dirty="0" smtClean="0">
                <a:solidFill>
                  <a:srgbClr val="FF0000"/>
                </a:solidFill>
              </a:rPr>
              <a:t>Hash</a:t>
            </a:r>
            <a:r>
              <a:rPr lang="en-US" altLang="ja-JP" dirty="0" smtClean="0"/>
              <a:t> and </a:t>
            </a:r>
            <a:r>
              <a:rPr lang="en-US" altLang="ja-JP" b="1" dirty="0" smtClean="0">
                <a:solidFill>
                  <a:srgbClr val="FF0000"/>
                </a:solidFill>
              </a:rPr>
              <a:t>MAC</a:t>
            </a:r>
            <a:r>
              <a:rPr lang="en-US" altLang="ja-JP" dirty="0" smtClean="0"/>
              <a:t>:</a:t>
            </a:r>
          </a:p>
          <a:p>
            <a:pPr marL="285750" indent="-285750">
              <a:buFont typeface="Arial" panose="020B0604020202020204" pitchFamily="34" charset="0"/>
              <a:buChar char="•"/>
            </a:pPr>
            <a:r>
              <a:rPr lang="en-US" altLang="ja-JP" dirty="0" smtClean="0"/>
              <a:t>To </a:t>
            </a:r>
            <a:r>
              <a:rPr lang="en-US" altLang="ja-JP" dirty="0"/>
              <a:t>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smtClean="0">
                <a:solidFill>
                  <a:srgbClr val="FF0000"/>
                </a:solidFill>
              </a:rPr>
              <a:t>CBC-MAC</a:t>
            </a:r>
            <a:r>
              <a:rPr lang="ja-JP" altLang="en-US" dirty="0"/>
              <a:t> </a:t>
            </a:r>
            <a:r>
              <a:rPr lang="en-US" altLang="ja-JP" dirty="0" smtClean="0"/>
              <a:t>(</a:t>
            </a:r>
            <a:r>
              <a:rPr lang="en-US" altLang="ja-JP" dirty="0"/>
              <a:t>a </a:t>
            </a:r>
            <a:r>
              <a:rPr lang="en-US" altLang="ja-JP" b="1" dirty="0"/>
              <a:t>cipher block chaining message authentication code</a:t>
            </a:r>
            <a:r>
              <a:rPr lang="en-US" altLang="ja-JP" dirty="0" smtClean="0"/>
              <a:t>)</a:t>
            </a:r>
          </a:p>
          <a:p>
            <a:r>
              <a:rPr lang="en-US" altLang="ja-JP" dirty="0"/>
              <a:t>To calculate the CBC-MAC of message </a:t>
            </a:r>
            <a:r>
              <a:rPr lang="en-US" altLang="ja-JP" i="1" dirty="0" smtClean="0"/>
              <a:t>m</a:t>
            </a:r>
            <a:r>
              <a:rPr lang="en-US" altLang="ja-JP" dirty="0" smtClean="0"/>
              <a:t> </a:t>
            </a:r>
            <a:r>
              <a:rPr lang="en-US" altLang="ja-JP" dirty="0"/>
              <a:t>one encrypts </a:t>
            </a:r>
            <a:r>
              <a:rPr lang="en-US" altLang="ja-JP" i="1" dirty="0" smtClean="0"/>
              <a:t>m</a:t>
            </a:r>
            <a:r>
              <a:rPr lang="en-US" altLang="ja-JP" dirty="0" smtClean="0"/>
              <a:t> </a:t>
            </a:r>
            <a:r>
              <a:rPr lang="en-US" altLang="ja-JP" dirty="0"/>
              <a:t>in CBC mode with </a:t>
            </a:r>
            <a:r>
              <a:rPr lang="en-US" altLang="ja-JP" u="sng" dirty="0"/>
              <a:t>zero initialization vector</a:t>
            </a:r>
            <a:r>
              <a:rPr lang="en-US" altLang="ja-JP" dirty="0"/>
              <a:t>. The following figure sketches the computation of the CBC-MAC of a message comprising blocks </a:t>
            </a:r>
            <a:r>
              <a:rPr lang="en-US" altLang="ja-JP" dirty="0" smtClean="0"/>
              <a:t>m1|m2|m3|…|mx using </a:t>
            </a:r>
            <a:r>
              <a:rPr lang="en-US" altLang="ja-JP" dirty="0"/>
              <a:t>a secret key </a:t>
            </a:r>
            <a:r>
              <a:rPr lang="en-US" altLang="ja-JP" i="1" dirty="0" smtClean="0"/>
              <a:t>k</a:t>
            </a:r>
            <a:r>
              <a:rPr lang="en-US" altLang="ja-JP" dirty="0" smtClean="0"/>
              <a:t> </a:t>
            </a:r>
            <a:r>
              <a:rPr lang="en-US" altLang="ja-JP" dirty="0"/>
              <a:t>and a block cipher </a:t>
            </a:r>
            <a:r>
              <a:rPr lang="en-US" altLang="ja-JP" i="1" dirty="0" smtClean="0"/>
              <a:t>E</a:t>
            </a:r>
            <a:endParaRPr lang="en-US" altLang="ja-JP" i="1" dirty="0"/>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a:t>
            </a:r>
            <a:r>
              <a:rPr lang="en-US" altLang="ja-JP" dirty="0" smtClean="0"/>
              <a:t>MAC (</a:t>
            </a:r>
            <a:r>
              <a:rPr lang="en-US" altLang="ja-JP" b="1" dirty="0" smtClean="0">
                <a:solidFill>
                  <a:srgbClr val="FF0000"/>
                </a:solidFill>
              </a:rPr>
              <a:t>OMAC</a:t>
            </a:r>
            <a:r>
              <a:rPr lang="en-US" altLang="ja-JP" dirty="0" smtClean="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endParaRPr lang="en-US" altLang="ja-JP" dirty="0" smtClean="0"/>
          </a:p>
          <a:p>
            <a:r>
              <a:rPr lang="en-US" altLang="ja-JP" dirty="0"/>
              <a:t>much like the </a:t>
            </a:r>
            <a:r>
              <a:rPr lang="en-US" altLang="ja-JP" b="1" dirty="0"/>
              <a:t>CBC-MAC</a:t>
            </a:r>
            <a:r>
              <a:rPr lang="en-US" altLang="ja-JP" dirty="0"/>
              <a:t> </a:t>
            </a:r>
            <a:r>
              <a:rPr lang="en-US" altLang="ja-JP" dirty="0" smtClean="0"/>
              <a:t>algorithm</a:t>
            </a:r>
          </a:p>
          <a:p>
            <a:r>
              <a:rPr lang="en-US" altLang="ja-JP" b="1" dirty="0">
                <a:solidFill>
                  <a:srgbClr val="FF0000"/>
                </a:solidFill>
              </a:rPr>
              <a:t>CMAC</a:t>
            </a:r>
            <a:r>
              <a:rPr lang="en-US" altLang="ja-JP" dirty="0"/>
              <a:t> (Cipher-based Message Authentication Code</a:t>
            </a:r>
            <a:r>
              <a:rPr lang="en-US" altLang="ja-JP" dirty="0" smtClean="0"/>
              <a:t>) </a:t>
            </a:r>
            <a:r>
              <a:rPr lang="en-US" altLang="ja-JP" dirty="0"/>
              <a:t>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smtClean="0"/>
              <a:t>what is </a:t>
            </a:r>
            <a:r>
              <a:rPr kumimoji="1" lang="en-US" altLang="ja-JP" b="1" i="1" u="sng" dirty="0" smtClean="0">
                <a:solidFill>
                  <a:srgbClr val="FF0000"/>
                </a:solidFill>
              </a:rPr>
              <a:t>firmware</a:t>
            </a:r>
          </a:p>
          <a:p>
            <a:pPr marL="285750" indent="-285750">
              <a:buFont typeface="Arial" panose="020B0604020202020204" pitchFamily="34" charset="0"/>
              <a:buChar char="•"/>
            </a:pPr>
            <a:r>
              <a:rPr lang="en-US" altLang="ja-JP" dirty="0"/>
              <a:t>In electronic systems and computing, </a:t>
            </a:r>
            <a:r>
              <a:rPr lang="en-US" altLang="ja-JP" dirty="0" smtClean="0"/>
              <a:t>firmware </a:t>
            </a:r>
            <a:r>
              <a:rPr lang="en-US" altLang="ja-JP" dirty="0"/>
              <a:t>is a type of </a:t>
            </a:r>
            <a:r>
              <a:rPr lang="en-US" altLang="ja-JP" b="1" i="1" u="sng" dirty="0"/>
              <a:t>software</a:t>
            </a:r>
            <a:r>
              <a:rPr lang="en-US" altLang="ja-JP" dirty="0"/>
              <a:t> that provides control, monitoring and data manipulation of engineered products and systems</a:t>
            </a:r>
            <a:r>
              <a:rPr lang="en-US" altLang="ja-JP" dirty="0" smtClean="0"/>
              <a:t>.</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smtClean="0"/>
              <a:t>what is </a:t>
            </a:r>
            <a:r>
              <a:rPr lang="en-US" altLang="ja-JP" b="1" i="1" u="sng" dirty="0" smtClean="0">
                <a:solidFill>
                  <a:srgbClr val="FF0000"/>
                </a:solidFill>
              </a:rPr>
              <a:t>secure boot</a:t>
            </a:r>
          </a:p>
          <a:p>
            <a:pPr marL="285750" indent="-285750">
              <a:buFont typeface="Arial" panose="020B0604020202020204" pitchFamily="34" charset="0"/>
              <a:buChar char="•"/>
            </a:pPr>
            <a:r>
              <a:rPr lang="en-US" altLang="ja-JP" dirty="0" smtClean="0"/>
              <a:t>unified </a:t>
            </a:r>
            <a:r>
              <a:rPr lang="en-US" altLang="ja-JP" dirty="0"/>
              <a:t>extensible firmware interface (</a:t>
            </a:r>
            <a:r>
              <a:rPr lang="en-US" altLang="ja-JP" b="1" i="1" u="sng" dirty="0"/>
              <a:t>UEFI</a:t>
            </a:r>
            <a:r>
              <a:rPr lang="en-US" altLang="ja-JP" dirty="0" smtClean="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endParaRPr lang="en-US" altLang="ja-JP" dirty="0" smtClean="0"/>
          </a:p>
          <a:p>
            <a:pPr marL="285750" indent="-285750">
              <a:buFont typeface="Arial" panose="020B0604020202020204" pitchFamily="34" charset="0"/>
              <a:buChar char="•"/>
            </a:pPr>
            <a:r>
              <a:rPr lang="en-US" altLang="ja-JP" b="1" i="1" u="sng" dirty="0" smtClean="0"/>
              <a:t>firmware</a:t>
            </a:r>
            <a:r>
              <a:rPr lang="en-US" altLang="ja-JP" dirty="0" smtClean="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smtClean="0"/>
              <a:t>WTF is </a:t>
            </a:r>
            <a:r>
              <a:rPr kumimoji="1" lang="en-US" altLang="ja-JP" b="1" dirty="0" smtClean="0">
                <a:solidFill>
                  <a:srgbClr val="FF0000"/>
                </a:solidFill>
              </a:rPr>
              <a:t>u-boot</a:t>
            </a:r>
            <a:r>
              <a:rPr lang="en-US" altLang="ja-JP" dirty="0" smtClean="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a:t>
            </a:r>
            <a:r>
              <a:rPr lang="en-US" altLang="ja-JP" dirty="0" smtClean="0"/>
              <a:t>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smtClean="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smtClean="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smtClean="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smtClean="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smtClean="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smtClean="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smtClean="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smtClean="0"/>
              <a:t>WTF is </a:t>
            </a:r>
            <a:r>
              <a:rPr kumimoji="1" lang="en-US" altLang="ja-JP" b="1" i="1" u="sng" dirty="0" err="1" smtClean="0">
                <a:solidFill>
                  <a:srgbClr val="FF0000"/>
                </a:solidFill>
              </a:rPr>
              <a:t>dtb</a:t>
            </a:r>
            <a:r>
              <a:rPr kumimoji="1" lang="en-US" altLang="ja-JP" dirty="0" smtClean="0">
                <a:solidFill>
                  <a:srgbClr val="FF0000"/>
                </a:solidFill>
              </a:rPr>
              <a:t> </a:t>
            </a:r>
            <a:r>
              <a:rPr kumimoji="1" lang="en-US" altLang="ja-JP" dirty="0" smtClean="0"/>
              <a:t>file:</a:t>
            </a:r>
          </a:p>
          <a:p>
            <a:pPr marL="285750" indent="-285750">
              <a:buFont typeface="Arial" panose="020B0604020202020204" pitchFamily="34" charset="0"/>
              <a:buChar char="•"/>
            </a:pPr>
            <a:r>
              <a:rPr lang="en-US" altLang="ja-JP" b="1" i="1" u="sng" dirty="0" smtClean="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smtClean="0"/>
              <a:t>busses </a:t>
            </a:r>
            <a:r>
              <a:rPr lang="en-US" altLang="ja-JP" dirty="0"/>
              <a:t>and bridges,</a:t>
            </a:r>
          </a:p>
          <a:p>
            <a:pPr marL="742950" lvl="1" indent="-285750">
              <a:buFont typeface="Arial" panose="020B0604020202020204" pitchFamily="34" charset="0"/>
              <a:buChar char="•"/>
            </a:pPr>
            <a:r>
              <a:rPr lang="en-US" altLang="ja-JP" dirty="0" smtClean="0"/>
              <a:t>peripheral </a:t>
            </a:r>
            <a:r>
              <a:rPr lang="en-US" altLang="ja-JP" dirty="0"/>
              <a:t>device </a:t>
            </a:r>
            <a:r>
              <a:rPr lang="en-US" altLang="ja-JP" dirty="0" smtClean="0"/>
              <a:t>connections</a:t>
            </a:r>
          </a:p>
          <a:p>
            <a:pPr marL="742950" lvl="1" indent="-285750">
              <a:buFont typeface="Arial" panose="020B0604020202020204" pitchFamily="34" charset="0"/>
              <a:buChar char="•"/>
            </a:pPr>
            <a:r>
              <a:rPr lang="en-US" altLang="ja-JP" dirty="0" smtClean="0"/>
              <a:t>…</a:t>
            </a:r>
            <a:endParaRPr lang="en-US" altLang="ja-JP" dirty="0"/>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smtClean="0"/>
              <a:t>WTF is </a:t>
            </a:r>
            <a:r>
              <a:rPr kumimoji="1" lang="en-US" altLang="ja-JP" b="1" dirty="0" err="1" smtClean="0">
                <a:solidFill>
                  <a:srgbClr val="FF0000"/>
                </a:solidFill>
              </a:rPr>
              <a:t>fastboot</a:t>
            </a:r>
            <a:r>
              <a:rPr kumimoji="1" lang="en-US" altLang="ja-JP" dirty="0" smtClean="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smtClean="0"/>
              <a:t>about assembly language</a:t>
            </a:r>
          </a:p>
          <a:p>
            <a:pPr marL="285750" indent="-285750">
              <a:buFont typeface="Arial" panose="020B0604020202020204" pitchFamily="34" charset="0"/>
              <a:buChar char="•"/>
            </a:pPr>
            <a:r>
              <a:rPr lang="en-US" altLang="ja-JP" dirty="0" smtClean="0"/>
              <a:t>JNZ: jump if </a:t>
            </a:r>
            <a:r>
              <a:rPr lang="en-US" altLang="ja-JP" b="1" i="1" u="sng" dirty="0" smtClean="0">
                <a:solidFill>
                  <a:srgbClr val="FF0000"/>
                </a:solidFill>
              </a:rPr>
              <a:t>ZF</a:t>
            </a:r>
            <a:r>
              <a:rPr lang="en-US" altLang="ja-JP" dirty="0" smtClean="0"/>
              <a:t> </a:t>
            </a:r>
            <a:r>
              <a:rPr lang="en-US" altLang="ja-JP" b="1" dirty="0" smtClean="0"/>
              <a:t>not </a:t>
            </a:r>
            <a:r>
              <a:rPr lang="en-US" altLang="ja-JP" dirty="0" smtClean="0"/>
              <a:t>equal to zero</a:t>
            </a:r>
          </a:p>
          <a:p>
            <a:pPr marL="285750" indent="-285750">
              <a:buFont typeface="Arial" panose="020B0604020202020204" pitchFamily="34" charset="0"/>
              <a:buChar char="•"/>
            </a:pPr>
            <a:r>
              <a:rPr kumimoji="1" lang="en-US" altLang="ja-JP" dirty="0" smtClean="0"/>
              <a:t>TEST: </a:t>
            </a:r>
          </a:p>
          <a:p>
            <a:pPr marL="742950" lvl="1" indent="-285750">
              <a:buFont typeface="Arial" panose="020B0604020202020204" pitchFamily="34" charset="0"/>
              <a:buChar char="•"/>
            </a:pPr>
            <a:r>
              <a:rPr lang="en-US" altLang="ja-JP" dirty="0" smtClean="0"/>
              <a:t>normally, TEST </a:t>
            </a:r>
            <a:r>
              <a:rPr lang="en-US" altLang="ja-JP" dirty="0" err="1" smtClean="0"/>
              <a:t>eax</a:t>
            </a:r>
            <a:r>
              <a:rPr lang="en-US" altLang="ja-JP" dirty="0" smtClean="0"/>
              <a:t>, </a:t>
            </a:r>
            <a:r>
              <a:rPr lang="en-US" altLang="ja-JP" dirty="0" err="1" smtClean="0"/>
              <a:t>eax</a:t>
            </a:r>
            <a:endParaRPr lang="en-US" altLang="ja-JP" dirty="0" smtClean="0"/>
          </a:p>
          <a:p>
            <a:pPr marL="742950" lvl="1" indent="-285750">
              <a:buFont typeface="Arial" panose="020B0604020202020204" pitchFamily="34" charset="0"/>
              <a:buChar char="•"/>
            </a:pPr>
            <a:r>
              <a:rPr kumimoji="1" lang="en-US" altLang="ja-JP" dirty="0" smtClean="0"/>
              <a:t>perform conjunction, truth table below</a:t>
            </a:r>
          </a:p>
          <a:p>
            <a:pPr marL="1200150" lvl="2" indent="-285750">
              <a:buFont typeface="Arial" panose="020B0604020202020204" pitchFamily="34" charset="0"/>
              <a:buChar char="•"/>
            </a:pPr>
            <a:r>
              <a:rPr lang="en-US" altLang="ja-JP" dirty="0" smtClean="0"/>
              <a:t>if </a:t>
            </a:r>
            <a:r>
              <a:rPr lang="en-US" altLang="ja-JP" dirty="0" err="1" smtClean="0"/>
              <a:t>eax</a:t>
            </a:r>
            <a:r>
              <a:rPr lang="en-US" altLang="ja-JP" dirty="0" smtClean="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smtClean="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smtClean="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smtClean="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smtClean="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smtClean="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smtClean="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smtClean="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smtClean="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smtClean="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smtClean="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smtClean="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smtClean="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smtClean="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smtClean="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smtClean="0">
                <a:solidFill>
                  <a:srgbClr val="FF0000"/>
                </a:solidFill>
              </a:rPr>
              <a:t>SCM</a:t>
            </a:r>
            <a:r>
              <a:rPr kumimoji="1" lang="en-US" altLang="ja-JP" dirty="0" smtClean="0">
                <a:solidFill>
                  <a:srgbClr val="FF0000"/>
                </a:solidFill>
              </a:rPr>
              <a:t> </a:t>
            </a:r>
            <a:r>
              <a:rPr kumimoji="1" lang="en-US" altLang="ja-JP" dirty="0" smtClean="0"/>
              <a:t>(smart connectivity module?)</a:t>
            </a:r>
          </a:p>
          <a:p>
            <a:pPr marL="285750" indent="-285750">
              <a:buFont typeface="Arial" panose="020B0604020202020204" pitchFamily="34" charset="0"/>
              <a:buChar char="•"/>
            </a:pPr>
            <a:r>
              <a:rPr lang="en-US" altLang="ja-JP" dirty="0" smtClean="0"/>
              <a:t>My understanding: some kind of TCU</a:t>
            </a:r>
          </a:p>
          <a:p>
            <a:pPr marL="285750" indent="-285750">
              <a:buFont typeface="Arial" panose="020B0604020202020204" pitchFamily="34" charset="0"/>
              <a:buChar char="•"/>
            </a:pPr>
            <a:r>
              <a:rPr kumimoji="1" lang="en-US" altLang="ja-JP" dirty="0" smtClean="0"/>
              <a:t>OSDC?</a:t>
            </a:r>
          </a:p>
          <a:p>
            <a:pPr marL="285750" indent="-285750">
              <a:buFont typeface="Arial" panose="020B0604020202020204" pitchFamily="34" charset="0"/>
              <a:buChar char="•"/>
            </a:pPr>
            <a:r>
              <a:rPr lang="en-US" altLang="ja-JP" dirty="0" smtClean="0"/>
              <a:t>PSA &amp; FCA is doing this, which means it can be a new trend</a:t>
            </a:r>
          </a:p>
          <a:p>
            <a:pPr marL="285750" indent="-285750">
              <a:buFont typeface="Arial" panose="020B0604020202020204" pitchFamily="34" charset="0"/>
              <a:buChar char="•"/>
            </a:pPr>
            <a:r>
              <a:rPr kumimoji="1" lang="en-US" altLang="ja-JP" dirty="0" smtClean="0"/>
              <a:t>involves 3G, </a:t>
            </a:r>
            <a:r>
              <a:rPr kumimoji="1" lang="en-US" altLang="ja-JP" dirty="0" err="1" smtClean="0"/>
              <a:t>WiFi</a:t>
            </a:r>
            <a:r>
              <a:rPr lang="en-US" altLang="ja-JP" dirty="0" smtClean="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smtClean="0"/>
              <a:t>Toyota</a:t>
            </a:r>
            <a:r>
              <a:rPr kumimoji="1" lang="ja-JP" altLang="en-US" dirty="0" smtClean="0"/>
              <a:t>三層防御</a:t>
            </a:r>
            <a:endParaRPr kumimoji="1" lang="ja-JP" altLang="en-US" dirty="0"/>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smtClean="0"/>
              <a:t>こいつ</a:t>
            </a:r>
            <a:r>
              <a:rPr lang="ja-JP" altLang="en-US" dirty="0"/>
              <a:t>本当</a:t>
            </a:r>
            <a:r>
              <a:rPr lang="ja-JP" altLang="en-US" dirty="0" smtClean="0"/>
              <a:t>に</a:t>
            </a:r>
            <a:r>
              <a:rPr kumimoji="1" lang="ja-JP" altLang="en-US" dirty="0" smtClean="0"/>
              <a:t>いる？？</a:t>
            </a:r>
            <a:endParaRPr kumimoji="1" lang="ja-JP" altLang="en-US" dirty="0"/>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smtClean="0"/>
              <a:t>visual studio</a:t>
            </a:r>
          </a:p>
          <a:p>
            <a:pPr marL="285750" indent="-285750">
              <a:buFont typeface="Arial" panose="020B0604020202020204" pitchFamily="34" charset="0"/>
              <a:buChar char="•"/>
            </a:pPr>
            <a:r>
              <a:rPr lang="en-US" altLang="ja-JP" dirty="0" smtClean="0"/>
              <a:t>exe created by my visual studio to run on another computer</a:t>
            </a:r>
          </a:p>
          <a:p>
            <a:pPr marL="742950" lvl="1" indent="-285750">
              <a:buFont typeface="Arial" panose="020B0604020202020204" pitchFamily="34" charset="0"/>
              <a:buChar char="•"/>
            </a:pPr>
            <a:r>
              <a:rPr kumimoji="1" lang="en-US" altLang="ja-JP" dirty="0" smtClean="0"/>
              <a:t>property -&gt; C/C++ -&gt; Coder Generation -&gt; Runtime Library</a:t>
            </a:r>
          </a:p>
          <a:p>
            <a:pPr marL="1200150" lvl="2" indent="-285750">
              <a:buFont typeface="Arial" panose="020B0604020202020204" pitchFamily="34" charset="0"/>
              <a:buChar char="•"/>
            </a:pPr>
            <a:r>
              <a:rPr lang="en-US" altLang="ja-JP" dirty="0" smtClean="0"/>
              <a:t>change to </a:t>
            </a:r>
            <a:r>
              <a:rPr lang="en-US" altLang="ja-JP" b="1" i="1" u="sng" dirty="0" smtClean="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r>
              <a:rPr lang="en-US" altLang="ja-JP" dirty="0" smtClean="0"/>
              <a:t>.</a:t>
            </a:r>
          </a:p>
          <a:p>
            <a:r>
              <a:rPr lang="zh-CN" altLang="en-US" dirty="0" smtClean="0"/>
              <a:t>把蓝色的</a:t>
            </a:r>
            <a:r>
              <a:rPr lang="zh-CN" altLang="en-US" b="1" dirty="0" smtClean="0"/>
              <a:t>积分</a:t>
            </a:r>
            <a:r>
              <a:rPr lang="zh-CN" altLang="en-US" dirty="0" smtClean="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smtClean="0"/>
              <a:t>security</a:t>
            </a:r>
            <a:r>
              <a:rPr kumimoji="1" lang="ja-JP" altLang="en-US" dirty="0" smtClean="0"/>
              <a:t>週報によく出てくる</a:t>
            </a:r>
            <a:r>
              <a:rPr lang="ja-JP" altLang="en-US" dirty="0" smtClean="0"/>
              <a:t>単語</a:t>
            </a:r>
            <a:r>
              <a:rPr lang="en-US" altLang="ja-JP" dirty="0" smtClean="0"/>
              <a:t>:</a:t>
            </a:r>
          </a:p>
          <a:p>
            <a:pPr marL="285750" indent="-285750">
              <a:buFont typeface="Arial" panose="020B0604020202020204" pitchFamily="34" charset="0"/>
              <a:buChar char="•"/>
            </a:pPr>
            <a:r>
              <a:rPr kumimoji="1" lang="en-US" altLang="ja-JP" dirty="0" smtClean="0"/>
              <a:t>51F = Toyota security team</a:t>
            </a:r>
          </a:p>
          <a:p>
            <a:pPr marL="285750" indent="-285750">
              <a:buFont typeface="Arial" panose="020B0604020202020204" pitchFamily="34" charset="0"/>
              <a:buChar char="•"/>
            </a:pPr>
            <a:r>
              <a:rPr lang="en-US" altLang="ja-JP" dirty="0" smtClean="0"/>
              <a:t>1TB = </a:t>
            </a:r>
            <a:r>
              <a:rPr lang="ja-JP" altLang="en-US" dirty="0" smtClean="0"/>
              <a:t>多分</a:t>
            </a:r>
            <a:r>
              <a:rPr lang="en-US" altLang="ja-JP" dirty="0" smtClean="0"/>
              <a:t>Toyota</a:t>
            </a:r>
            <a:r>
              <a:rPr lang="ja-JP" altLang="en-US" dirty="0" smtClean="0"/>
              <a:t>の何かの車種の</a:t>
            </a:r>
            <a:r>
              <a:rPr lang="en-US" altLang="ja-JP" dirty="0" smtClean="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smtClean="0"/>
              <a:t>initial vector (</a:t>
            </a:r>
            <a:r>
              <a:rPr lang="en-US" altLang="ja-JP" b="1" dirty="0" smtClean="0">
                <a:solidFill>
                  <a:srgbClr val="FF0000"/>
                </a:solidFill>
              </a:rPr>
              <a:t>IV</a:t>
            </a:r>
            <a:r>
              <a:rPr lang="en-US" altLang="ja-JP" dirty="0" smtClean="0"/>
              <a:t>) or starting variable (</a:t>
            </a:r>
            <a:r>
              <a:rPr lang="en-US" altLang="ja-JP" b="1" dirty="0" smtClean="0">
                <a:solidFill>
                  <a:srgbClr val="FF0000"/>
                </a:solidFill>
              </a:rPr>
              <a:t>SV</a:t>
            </a:r>
            <a:r>
              <a:rPr lang="en-US" altLang="ja-JP" dirty="0" smtClean="0"/>
              <a:t>) in cryptography</a:t>
            </a:r>
          </a:p>
          <a:p>
            <a:pPr marL="285750" indent="-285750">
              <a:buFont typeface="Arial" panose="020B0604020202020204" pitchFamily="34" charset="0"/>
              <a:buChar char="•"/>
            </a:pPr>
            <a:r>
              <a:rPr kumimoji="1" lang="en-US" altLang="ja-JP" dirty="0" smtClean="0"/>
              <a:t>is a </a:t>
            </a:r>
            <a:r>
              <a:rPr kumimoji="1" lang="en-US" altLang="ja-JP" u="sng" dirty="0" smtClean="0"/>
              <a:t>fixed-sized </a:t>
            </a:r>
            <a:r>
              <a:rPr kumimoji="1" lang="en-US" altLang="ja-JP" dirty="0" smtClean="0"/>
              <a:t>input to a </a:t>
            </a:r>
            <a:r>
              <a:rPr kumimoji="1" lang="en-US" altLang="ja-JP" b="1" dirty="0" smtClean="0"/>
              <a:t>cryptographic primitive </a:t>
            </a:r>
            <a:r>
              <a:rPr kumimoji="1" lang="en-US" altLang="ja-JP" dirty="0" smtClean="0"/>
              <a:t>that is typically required to be </a:t>
            </a:r>
            <a:r>
              <a:rPr kumimoji="1" lang="en-US" altLang="ja-JP" b="1" u="sng" dirty="0" smtClean="0"/>
              <a:t>random</a:t>
            </a:r>
            <a:r>
              <a:rPr kumimoji="1" lang="en-US" altLang="ja-JP" dirty="0" smtClean="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smtClean="0"/>
              <a:t>why </a:t>
            </a:r>
            <a:r>
              <a:rPr kumimoji="1" lang="en-US" altLang="ja-JP" b="1" u="sng" dirty="0" smtClean="0">
                <a:solidFill>
                  <a:srgbClr val="FF0000"/>
                </a:solidFill>
              </a:rPr>
              <a:t>random number generator </a:t>
            </a:r>
            <a:r>
              <a:rPr kumimoji="1" lang="en-US" altLang="ja-JP" dirty="0" smtClean="0"/>
              <a:t>crucial to cryptography?</a:t>
            </a:r>
          </a:p>
          <a:p>
            <a:pPr marL="285750" indent="-285750">
              <a:buFont typeface="Arial" panose="020B0604020202020204" pitchFamily="34" charset="0"/>
              <a:buChar char="•"/>
            </a:pPr>
            <a:r>
              <a:rPr kumimoji="1" lang="en-US" altLang="ja-JP" dirty="0" smtClean="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r>
              <a:rPr lang="en-US" altLang="ja-JP" dirty="0" smtClean="0"/>
              <a:t>.</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r>
              <a:rPr lang="en-US" altLang="ja-JP" dirty="0" smtClean="0"/>
              <a:t>.</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smtClean="0"/>
              <a:t>seeded</a:t>
            </a:r>
            <a:r>
              <a:rPr lang="en-US" altLang="ja-JP" dirty="0" smtClean="0"/>
              <a:t>.</a:t>
            </a:r>
          </a:p>
          <a:p>
            <a:endParaRPr lang="en-US" altLang="ja-JP" dirty="0"/>
          </a:p>
          <a:p>
            <a:r>
              <a:rPr kumimoji="1" lang="en-US" altLang="ja-JP" dirty="0" smtClean="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smtClean="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endParaRPr lang="en-US" altLang="ja-JP" dirty="0" smtClean="0">
                <a:latin typeface="DejaVu Sans Mono" panose="020B0609030804020204" pitchFamily="49" charset="0"/>
                <a:ea typeface="DejaVu Sans Mono" panose="020B0609030804020204" pitchFamily="49" charset="0"/>
                <a:cs typeface="DejaVu Sans Mono" panose="020B0609030804020204" pitchFamily="49" charset="0"/>
              </a:endParaRPr>
            </a:p>
            <a:p>
              <a:r>
                <a:rPr lang="zh-CN" altLang="en-US" dirty="0" smtClean="0">
                  <a:latin typeface="DejaVu Sans Mono" panose="020B0609030804020204" pitchFamily="49" charset="0"/>
                  <a:cs typeface="DejaVu Sans Mono" panose="020B0609030804020204" pitchFamily="49" charset="0"/>
                </a:rPr>
                <a:t>注意</a:t>
              </a:r>
              <a:r>
                <a:rPr lang="en-US" altLang="zh-CN" dirty="0" smtClean="0">
                  <a:latin typeface="DejaVu Sans Mono" panose="020B0609030804020204" pitchFamily="49" charset="0"/>
                  <a:cs typeface="DejaVu Sans Mono" panose="020B0609030804020204" pitchFamily="49" charset="0"/>
                </a:rPr>
                <a:t>:</a:t>
              </a:r>
              <a:r>
                <a:rPr lang="zh-CN" altLang="en-US" dirty="0" smtClean="0">
                  <a:latin typeface="DejaVu Sans Mono" panose="020B0609030804020204" pitchFamily="49" charset="0"/>
                  <a:cs typeface="DejaVu Sans Mono" panose="020B0609030804020204" pitchFamily="49" charset="0"/>
                </a:rPr>
                <a:t>在</a:t>
              </a:r>
              <a:r>
                <a:rPr lang="en-US" altLang="zh-CN" dirty="0" smtClean="0">
                  <a:latin typeface="DejaVu Sans Mono" panose="020B0609030804020204" pitchFamily="49" charset="0"/>
                  <a:cs typeface="DejaVu Sans Mono" panose="020B0609030804020204" pitchFamily="49" charset="0"/>
                </a:rPr>
                <a:t>SSL</a:t>
              </a:r>
              <a:r>
                <a:rPr lang="zh-CN" altLang="en-US" dirty="0" smtClean="0">
                  <a:latin typeface="DejaVu Sans Mono" panose="020B0609030804020204" pitchFamily="49" charset="0"/>
                  <a:cs typeface="DejaVu Sans Mono" panose="020B0609030804020204" pitchFamily="49" charset="0"/>
                </a:rPr>
                <a:t>传</a:t>
              </a:r>
              <a:r>
                <a:rPr lang="en-US" altLang="zh-CN" dirty="0" smtClean="0">
                  <a:latin typeface="DejaVu Sans Mono" panose="020B0609030804020204" pitchFamily="49" charset="0"/>
                  <a:cs typeface="DejaVu Sans Mono" panose="020B0609030804020204" pitchFamily="49" charset="0"/>
                </a:rPr>
                <a:t>session key</a:t>
              </a:r>
              <a:r>
                <a:rPr lang="zh-CN" altLang="en-US" dirty="0" smtClean="0">
                  <a:latin typeface="DejaVu Sans Mono" panose="020B0609030804020204" pitchFamily="49" charset="0"/>
                  <a:cs typeface="DejaVu Sans Mono" panose="020B0609030804020204" pitchFamily="49" charset="0"/>
                </a:rPr>
                <a:t>的时候，同时也会传</a:t>
              </a:r>
              <a:r>
                <a:rPr lang="en-US" altLang="zh-CN" dirty="0" smtClean="0">
                  <a:latin typeface="DejaVu Sans Mono" panose="020B0609030804020204" pitchFamily="49" charset="0"/>
                  <a:cs typeface="DejaVu Sans Mono" panose="020B0609030804020204" pitchFamily="49" charset="0"/>
                </a:rPr>
                <a:t>IV</a:t>
              </a:r>
              <a:r>
                <a:rPr lang="zh-CN" altLang="en-US" dirty="0" smtClean="0">
                  <a:latin typeface="DejaVu Sans Mono" panose="020B0609030804020204" pitchFamily="49" charset="0"/>
                  <a:cs typeface="DejaVu Sans Mono" panose="020B0609030804020204" pitchFamily="49" charset="0"/>
                </a:rPr>
                <a:t>，确保两边有相同的</a:t>
              </a:r>
              <a:r>
                <a:rPr lang="en-US" altLang="zh-CN" dirty="0" smtClean="0">
                  <a:latin typeface="DejaVu Sans Mono" panose="020B0609030804020204" pitchFamily="49" charset="0"/>
                  <a:cs typeface="DejaVu Sans Mono" panose="020B0609030804020204" pitchFamily="49" charset="0"/>
                </a:rPr>
                <a:t>IV</a:t>
              </a:r>
              <a:r>
                <a:rPr lang="zh-CN" altLang="en-US" dirty="0" smtClean="0">
                  <a:latin typeface="DejaVu Sans Mono" panose="020B0609030804020204" pitchFamily="49" charset="0"/>
                  <a:cs typeface="DejaVu Sans Mono" panose="020B0609030804020204" pitchFamily="49" charset="0"/>
                </a:rPr>
                <a:t>，用相同的</a:t>
              </a:r>
              <a:r>
                <a:rPr lang="en-US" altLang="zh-CN" dirty="0" smtClean="0">
                  <a:latin typeface="DejaVu Sans Mono" panose="020B0609030804020204" pitchFamily="49" charset="0"/>
                  <a:cs typeface="DejaVu Sans Mono" panose="020B0609030804020204" pitchFamily="49" charset="0"/>
                </a:rPr>
                <a:t>random generator</a:t>
              </a:r>
              <a:r>
                <a:rPr lang="zh-CN" altLang="en-US" dirty="0" smtClean="0">
                  <a:latin typeface="DejaVu Sans Mono" panose="020B0609030804020204" pitchFamily="49" charset="0"/>
                  <a:cs typeface="DejaVu Sans Mono" panose="020B0609030804020204" pitchFamily="49" charset="0"/>
                </a:rPr>
                <a:t>的话，可确保</a:t>
              </a:r>
              <a:r>
                <a:rPr kumimoji="1" lang="en-US" altLang="zh-CN" dirty="0" smtClean="0">
                  <a:latin typeface="DejaVu Sans Mono" panose="020B0609030804020204" pitchFamily="49" charset="0"/>
                  <a:cs typeface="DejaVu Sans Mono" panose="020B0609030804020204" pitchFamily="49" charset="0"/>
                </a:rPr>
                <a:t>session key</a:t>
              </a:r>
              <a:r>
                <a:rPr kumimoji="1" lang="zh-CN" altLang="en-US" dirty="0" smtClean="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从新定义</a:t>
              </a:r>
              <a:r>
                <a:rPr lang="en-US" altLang="zh-CN" dirty="0" smtClean="0"/>
                <a:t>seed (IV)</a:t>
              </a:r>
              <a:r>
                <a:rPr lang="zh-CN" altLang="en-US" dirty="0" smtClean="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若不从新定义</a:t>
              </a:r>
              <a:r>
                <a:rPr lang="en-US" altLang="zh-CN" dirty="0" smtClean="0"/>
                <a:t>seed(IV)</a:t>
              </a:r>
              <a:r>
                <a:rPr lang="zh-CN" altLang="en-US" dirty="0" smtClean="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smtClean="0"/>
              <a:t>MAC</a:t>
            </a:r>
          </a:p>
          <a:p>
            <a:pPr marL="742950" lvl="1" indent="-285750">
              <a:buFont typeface="Arial" panose="020B0604020202020204" pitchFamily="34" charset="0"/>
              <a:buChar char="•"/>
            </a:pPr>
            <a:r>
              <a:rPr lang="en-US" altLang="ja-JP" dirty="0" smtClean="0"/>
              <a:t>Media access control (in Internet)</a:t>
            </a:r>
          </a:p>
          <a:p>
            <a:pPr marL="742950" lvl="1" indent="-285750">
              <a:buFont typeface="Arial" panose="020B0604020202020204" pitchFamily="34" charset="0"/>
              <a:buChar char="•"/>
            </a:pPr>
            <a:r>
              <a:rPr kumimoji="1" lang="en-US" altLang="ja-JP" dirty="0" smtClean="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smtClean="0"/>
              <a:t>IVI system: </a:t>
            </a:r>
            <a:r>
              <a:rPr lang="en-US" altLang="ja-JP" dirty="0" smtClean="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smtClean="0"/>
              <a:t>）</a:t>
            </a:r>
            <a:endParaRPr lang="en-US" altLang="ja-JP" dirty="0" smtClean="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r>
              <a:rPr lang="en-US" altLang="ja-JP" dirty="0" smtClean="0"/>
              <a:t>.</a:t>
            </a:r>
          </a:p>
          <a:p>
            <a:pPr marL="742950" lvl="1" indent="-285750">
              <a:buFont typeface="Arial" panose="020B0604020202020204" pitchFamily="34" charset="0"/>
              <a:buChar char="•"/>
            </a:pPr>
            <a:r>
              <a:rPr lang="en-US" altLang="ja-JP" dirty="0" smtClean="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endParaRPr lang="en-US" altLang="ja-JP" dirty="0" smtClean="0"/>
          </a:p>
          <a:p>
            <a:pPr marL="742950" lvl="1" indent="-285750">
              <a:buFont typeface="Arial" panose="020B0604020202020204" pitchFamily="34" charset="0"/>
              <a:buChar char="•"/>
            </a:pPr>
            <a:r>
              <a:rPr lang="en-US" altLang="ja-JP" dirty="0" smtClean="0"/>
              <a:t>port 22</a:t>
            </a:r>
          </a:p>
          <a:p>
            <a:pPr marL="285750" indent="-285750">
              <a:buFont typeface="Arial" panose="020B0604020202020204" pitchFamily="34" charset="0"/>
              <a:buChar char="•"/>
            </a:pPr>
            <a:r>
              <a:rPr lang="en-US" altLang="ja-JP" dirty="0"/>
              <a:t>Secure Shell </a:t>
            </a:r>
            <a:r>
              <a:rPr lang="en-US" altLang="ja-JP" dirty="0" smtClean="0"/>
              <a:t>(</a:t>
            </a:r>
            <a:r>
              <a:rPr lang="en-US" altLang="ja-JP" b="1" dirty="0" smtClean="0">
                <a:solidFill>
                  <a:srgbClr val="FF0000"/>
                </a:solidFill>
              </a:rPr>
              <a:t>SSH</a:t>
            </a:r>
            <a:r>
              <a:rPr lang="en-US" altLang="ja-JP" dirty="0" smtClean="0"/>
              <a:t>) </a:t>
            </a:r>
            <a:r>
              <a:rPr lang="en-US" altLang="ja-JP" dirty="0"/>
              <a:t>is a cryptographic network protocol for operating network services securely over an unsecured </a:t>
            </a:r>
            <a:r>
              <a:rPr lang="en-US" altLang="ja-JP" dirty="0" smtClean="0"/>
              <a:t>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a:t>
            </a:r>
            <a:r>
              <a:rPr lang="en-US" altLang="ja-JP" dirty="0" smtClean="0"/>
              <a:t>suite</a:t>
            </a:r>
            <a:r>
              <a:rPr lang="en-US" altLang="ja-JP" dirty="0"/>
              <a:t>.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923330"/>
          </a:xfrm>
          <a:prstGeom prst="rect">
            <a:avLst/>
          </a:prstGeom>
          <a:noFill/>
        </p:spPr>
        <p:txBody>
          <a:bodyPr wrap="none" rtlCol="0">
            <a:spAutoFit/>
          </a:bodyPr>
          <a:lstStyle/>
          <a:p>
            <a:r>
              <a:rPr lang="en-US" altLang="zh-CN" dirty="0" smtClean="0"/>
              <a:t>SSH </a:t>
            </a:r>
            <a:r>
              <a:rPr lang="zh-CN" altLang="en-US" dirty="0" smtClean="0"/>
              <a:t>和 </a:t>
            </a:r>
            <a:r>
              <a:rPr lang="en-US" altLang="zh-CN" dirty="0" smtClean="0"/>
              <a:t>SSL </a:t>
            </a:r>
            <a:r>
              <a:rPr lang="zh-CN" altLang="en-US" dirty="0" smtClean="0"/>
              <a:t>的区别：</a:t>
            </a:r>
            <a:endParaRPr lang="en-US" altLang="zh-CN" dirty="0" smtClean="0"/>
          </a:p>
          <a:p>
            <a:pPr marL="285750" indent="-285750">
              <a:buFont typeface="Arial" panose="020B0604020202020204" pitchFamily="34" charset="0"/>
              <a:buChar char="•"/>
            </a:pPr>
            <a:r>
              <a:rPr lang="en-US" altLang="zh-CN" dirty="0" smtClean="0"/>
              <a:t>SSH</a:t>
            </a:r>
            <a:r>
              <a:rPr lang="zh-CN" altLang="en-US" dirty="0" smtClean="0"/>
              <a:t>：</a:t>
            </a:r>
            <a:r>
              <a:rPr lang="en-US" altLang="zh-CN" dirty="0" smtClean="0"/>
              <a:t>Securing computer network</a:t>
            </a:r>
            <a:r>
              <a:rPr lang="zh-CN" altLang="en-US" dirty="0" smtClean="0"/>
              <a:t>，用</a:t>
            </a:r>
            <a:r>
              <a:rPr lang="en-US" altLang="zh-CN" dirty="0" smtClean="0"/>
              <a:t>PKI</a:t>
            </a:r>
            <a:r>
              <a:rPr lang="zh-CN" altLang="en-US" dirty="0" smtClean="0"/>
              <a:t>但不需要</a:t>
            </a:r>
            <a:r>
              <a:rPr lang="en-US" altLang="zh-CN" dirty="0" smtClean="0"/>
              <a:t>CA</a:t>
            </a:r>
            <a:r>
              <a:rPr lang="zh-CN" altLang="en-US" dirty="0" smtClean="0"/>
              <a:t>给证明</a:t>
            </a:r>
            <a:endParaRPr lang="en-US" altLang="zh-CN" dirty="0" smtClean="0"/>
          </a:p>
          <a:p>
            <a:pPr marL="285750" indent="-285750">
              <a:buFont typeface="Arial" panose="020B0604020202020204" pitchFamily="34" charset="0"/>
              <a:buChar char="•"/>
            </a:pPr>
            <a:r>
              <a:rPr lang="en-US" altLang="zh-CN" dirty="0" smtClean="0"/>
              <a:t>SSL</a:t>
            </a:r>
            <a:r>
              <a:rPr lang="zh-CN" altLang="en-US" dirty="0" smtClean="0"/>
              <a:t>：</a:t>
            </a:r>
            <a:r>
              <a:rPr lang="en-US" altLang="zh-CN" dirty="0" smtClean="0"/>
              <a:t>Securing web data transfer</a:t>
            </a:r>
            <a:r>
              <a:rPr lang="zh-CN" altLang="en-US" dirty="0" smtClean="0"/>
              <a:t>，主要用来加密</a:t>
            </a:r>
            <a:r>
              <a:rPr lang="en-US" altLang="zh-CN" dirty="0" smtClean="0"/>
              <a:t>Client</a:t>
            </a:r>
            <a:r>
              <a:rPr lang="zh-CN" altLang="en-US" dirty="0" smtClean="0"/>
              <a:t>（</a:t>
            </a:r>
            <a:r>
              <a:rPr lang="en-US" altLang="zh-CN" dirty="0" smtClean="0"/>
              <a:t>Browser</a:t>
            </a:r>
            <a:r>
              <a:rPr lang="zh-CN" altLang="en-US" dirty="0" smtClean="0"/>
              <a:t>）和</a:t>
            </a:r>
            <a:r>
              <a:rPr lang="en-US" altLang="zh-CN" dirty="0" smtClean="0"/>
              <a:t>Server</a:t>
            </a:r>
            <a:r>
              <a:rPr lang="zh-CN" altLang="en-US" dirty="0" smtClean="0"/>
              <a:t>（</a:t>
            </a:r>
            <a:r>
              <a:rPr lang="en-US" altLang="zh-CN" dirty="0" smtClean="0"/>
              <a:t>Website</a:t>
            </a:r>
            <a:r>
              <a:rPr lang="zh-CN" altLang="en-US" dirty="0" smtClean="0"/>
              <a:t>）之间的数据传输，用</a:t>
            </a:r>
            <a:r>
              <a:rPr lang="en-US" altLang="zh-CN" dirty="0" smtClean="0"/>
              <a:t>PKI</a:t>
            </a:r>
            <a:r>
              <a:rPr lang="zh-CN" altLang="en-US" dirty="0" smtClean="0"/>
              <a:t>需要</a:t>
            </a:r>
            <a:r>
              <a:rPr lang="en-US" altLang="zh-CN" dirty="0" smtClean="0"/>
              <a:t>CA</a:t>
            </a:r>
            <a:r>
              <a:rPr lang="zh-CN" altLang="en-US" dirty="0" smtClean="0"/>
              <a:t>给</a:t>
            </a:r>
            <a:r>
              <a:rPr lang="en-US" altLang="zh-CN" dirty="0" smtClean="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smtClean="0">
                <a:solidFill>
                  <a:srgbClr val="FF0000"/>
                </a:solidFill>
              </a:rPr>
              <a:t>FOTA</a:t>
            </a:r>
            <a:r>
              <a:rPr lang="en-US" altLang="ja-JP" dirty="0" smtClean="0"/>
              <a:t> (Firmware </a:t>
            </a:r>
            <a:r>
              <a:rPr lang="en-US" altLang="ja-JP" dirty="0"/>
              <a:t>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smtClean="0">
                <a:solidFill>
                  <a:srgbClr val="FF0000"/>
                </a:solidFill>
              </a:rPr>
              <a:t>JTAG</a:t>
            </a:r>
            <a:r>
              <a:rPr lang="en-US" altLang="ja-JP" dirty="0" smtClean="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endParaRPr lang="en-US" altLang="ja-JP" dirty="0" smtClean="0"/>
          </a:p>
          <a:p>
            <a:r>
              <a:rPr kumimoji="1" lang="en-US" altLang="ja-JP" b="1" dirty="0" smtClean="0">
                <a:solidFill>
                  <a:srgbClr val="FF0000"/>
                </a:solidFill>
              </a:rPr>
              <a:t>S-IPL(SIPL)</a:t>
            </a:r>
            <a:r>
              <a:rPr kumimoji="1" lang="en-US" altLang="ja-JP" dirty="0" smtClean="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smtClean="0"/>
              <a:t>WTF is </a:t>
            </a:r>
            <a:r>
              <a:rPr lang="ja-JP" altLang="en-US" b="1" dirty="0" smtClean="0">
                <a:solidFill>
                  <a:srgbClr val="FF0000"/>
                </a:solidFill>
              </a:rPr>
              <a:t>デバイス鍵</a:t>
            </a:r>
            <a:r>
              <a:rPr lang="en-US" altLang="ja-JP" b="1" dirty="0" smtClean="0">
                <a:solidFill>
                  <a:srgbClr val="FF0000"/>
                </a:solidFill>
              </a:rPr>
              <a:t>(device key)</a:t>
            </a:r>
            <a:r>
              <a:rPr lang="en-US" altLang="ja-JP" dirty="0" smtClean="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smtClean="0"/>
              <a:t>)</a:t>
            </a:r>
          </a:p>
          <a:p>
            <a:pPr marL="285750" indent="-285750">
              <a:buFont typeface="Arial" panose="020B0604020202020204" pitchFamily="34" charset="0"/>
              <a:buChar char="•"/>
            </a:pPr>
            <a:r>
              <a:rPr lang="en-US" altLang="ja-JP" dirty="0" smtClean="0"/>
              <a:t>CHAP</a:t>
            </a:r>
            <a:r>
              <a:rPr lang="ja-JP" altLang="en-US" dirty="0" smtClean="0"/>
              <a:t>認証用</a:t>
            </a:r>
            <a:r>
              <a:rPr lang="en-US" altLang="ja-JP" dirty="0" smtClean="0"/>
              <a:t>response data</a:t>
            </a:r>
            <a:r>
              <a:rPr lang="ja-JP" altLang="en-US" dirty="0" smtClean="0"/>
              <a:t>検証</a:t>
            </a:r>
            <a:endParaRPr lang="en-US" altLang="ja-JP" dirty="0" smtClean="0"/>
          </a:p>
          <a:p>
            <a:pPr marL="742950" lvl="1" indent="-285750">
              <a:buFont typeface="Arial" panose="020B0604020202020204" pitchFamily="34" charset="0"/>
              <a:buChar char="•"/>
            </a:pPr>
            <a:r>
              <a:rPr lang="en-US" altLang="ja-JP" dirty="0" smtClean="0"/>
              <a:t>AES-128 CMAC</a:t>
            </a:r>
          </a:p>
          <a:p>
            <a:pPr marL="742950" lvl="1" indent="-285750">
              <a:buFont typeface="Arial" panose="020B0604020202020204" pitchFamily="34" charset="0"/>
              <a:buChar char="•"/>
            </a:pPr>
            <a:r>
              <a:rPr lang="en-US" altLang="ja-JP" dirty="0" smtClean="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a:t>
            </a:r>
            <a:r>
              <a:rPr lang="en-US" altLang="ja-JP" dirty="0" smtClean="0"/>
              <a:t>. </a:t>
            </a:r>
            <a:r>
              <a:rPr lang="en-US" altLang="ja-JP" dirty="0"/>
              <a:t>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smtClean="0"/>
              <a:t>Debugger</a:t>
            </a:r>
            <a:r>
              <a:rPr lang="ja-JP" altLang="en-US" dirty="0" smtClean="0"/>
              <a:t>の青い箱は</a:t>
            </a:r>
            <a:r>
              <a:rPr lang="en-US" altLang="ja-JP" dirty="0" smtClean="0"/>
              <a:t>JTAG</a:t>
            </a:r>
          </a:p>
          <a:p>
            <a:pPr marL="285750" indent="-285750">
              <a:buFont typeface="Arial" panose="020B0604020202020204" pitchFamily="34" charset="0"/>
              <a:buChar char="•"/>
            </a:pPr>
            <a:r>
              <a:rPr lang="en-US" altLang="ja-JP" dirty="0" smtClean="0"/>
              <a:t>CFG</a:t>
            </a:r>
            <a:r>
              <a:rPr lang="ja-JP" altLang="en-US" dirty="0" smtClean="0"/>
              <a:t>ファイル設定に、</a:t>
            </a:r>
            <a:r>
              <a:rPr lang="en-US" altLang="ja-JP" dirty="0"/>
              <a:t> J_NO_RST_BOOT </a:t>
            </a:r>
            <a:r>
              <a:rPr lang="ja-JP" altLang="en-US" dirty="0" smtClean="0"/>
              <a:t>という設定項目が有る、下は説明</a:t>
            </a:r>
            <a:endParaRPr lang="en-US" altLang="ja-JP" dirty="0" smtClean="0"/>
          </a:p>
          <a:p>
            <a:r>
              <a:rPr lang="en-US" altLang="ja-JP" dirty="0" smtClean="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smtClean="0">
                <a:solidFill>
                  <a:srgbClr val="FF0000"/>
                </a:solidFill>
              </a:rPr>
              <a:t>LDAP</a:t>
            </a:r>
            <a:r>
              <a:rPr lang="en-US" altLang="ja-JP" dirty="0" smtClean="0"/>
              <a:t> = Lightweight </a:t>
            </a:r>
            <a:r>
              <a:rPr lang="en-US" altLang="ja-JP" dirty="0"/>
              <a:t>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smtClean="0">
                <a:solidFill>
                  <a:srgbClr val="FF0000"/>
                </a:solidFill>
              </a:rPr>
              <a:t>MNO</a:t>
            </a:r>
            <a:r>
              <a:rPr kumimoji="1" lang="en-US" altLang="ja-JP" dirty="0" smtClean="0"/>
              <a:t>: </a:t>
            </a:r>
            <a:r>
              <a:rPr lang="en-US" altLang="ja-JP" dirty="0"/>
              <a:t>Mobile network </a:t>
            </a:r>
            <a:r>
              <a:rPr lang="en-US" altLang="ja-JP" dirty="0" smtClean="0"/>
              <a:t>operator</a:t>
            </a:r>
            <a:endParaRPr lang="en-US" altLang="ja-JP" dirty="0"/>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smtClean="0">
                <a:solidFill>
                  <a:srgbClr val="FF0000"/>
                </a:solidFill>
              </a:rPr>
              <a:t>CGI</a:t>
            </a:r>
            <a:r>
              <a:rPr kumimoji="1" lang="en-US" altLang="ja-JP" dirty="0" smtClean="0"/>
              <a:t> (common gateway interface)</a:t>
            </a:r>
          </a:p>
          <a:p>
            <a:pPr marL="285750" indent="-285750">
              <a:buFont typeface="Arial" panose="020B0604020202020204" pitchFamily="34" charset="0"/>
              <a:buChar char="•"/>
            </a:pPr>
            <a:r>
              <a:rPr lang="en-US" altLang="ja-JP" dirty="0" smtClean="0"/>
              <a:t>2 places to change to setup </a:t>
            </a:r>
            <a:r>
              <a:rPr lang="en-US" altLang="ja-JP" dirty="0" err="1" smtClean="0"/>
              <a:t>cgi</a:t>
            </a:r>
            <a:endParaRPr lang="en-US" altLang="ja-JP" dirty="0" smtClean="0"/>
          </a:p>
          <a:p>
            <a:pPr marL="742950" lvl="1" indent="-285750">
              <a:buFont typeface="Arial" panose="020B0604020202020204" pitchFamily="34" charset="0"/>
              <a:buChar char="•"/>
            </a:pPr>
            <a:r>
              <a:rPr lang="en-US" altLang="ja-JP" dirty="0" smtClean="0"/>
              <a:t>/</a:t>
            </a:r>
            <a:r>
              <a:rPr lang="en-US" altLang="ja-JP" dirty="0" err="1" smtClean="0"/>
              <a:t>etc</a:t>
            </a:r>
            <a:r>
              <a:rPr lang="en-US" altLang="ja-JP" dirty="0" smtClean="0"/>
              <a:t>/apache2/sites-available/000-default.conf</a:t>
            </a:r>
          </a:p>
          <a:p>
            <a:pPr marL="742950" lvl="1" indent="-285750">
              <a:buFont typeface="Arial" panose="020B0604020202020204" pitchFamily="34" charset="0"/>
              <a:buChar char="•"/>
            </a:pPr>
            <a:r>
              <a:rPr kumimoji="1" lang="en-US" altLang="ja-JP" dirty="0" smtClean="0"/>
              <a:t>create a symbolic link under /</a:t>
            </a:r>
            <a:r>
              <a:rPr kumimoji="1" lang="en-US" altLang="ja-JP" dirty="0" err="1" smtClean="0"/>
              <a:t>etc</a:t>
            </a:r>
            <a:r>
              <a:rPr kumimoji="1" lang="en-US" altLang="ja-JP" dirty="0" smtClean="0"/>
              <a:t>/apache2/modes-enabled</a:t>
            </a:r>
          </a:p>
          <a:p>
            <a:pPr marL="1200150" lvl="2" indent="-285750">
              <a:buFont typeface="Arial" panose="020B0604020202020204" pitchFamily="34" charset="0"/>
              <a:buChar char="•"/>
            </a:pPr>
            <a:r>
              <a:rPr lang="en-US" altLang="ja-JP" dirty="0" err="1" smtClean="0"/>
              <a:t>cgi.load</a:t>
            </a:r>
            <a:r>
              <a:rPr lang="en-US" altLang="ja-JP" dirty="0" smtClean="0"/>
              <a:t> -&gt; /</a:t>
            </a:r>
            <a:r>
              <a:rPr lang="en-US" altLang="ja-JP" dirty="0" err="1" smtClean="0"/>
              <a:t>etc</a:t>
            </a:r>
            <a:r>
              <a:rPr lang="en-US" altLang="ja-JP" dirty="0" smtClean="0"/>
              <a:t>/apache2/mods-available/</a:t>
            </a:r>
            <a:r>
              <a:rPr lang="en-US" altLang="ja-JP" dirty="0" err="1" smtClean="0"/>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smtClean="0"/>
              <a:t>gcc</a:t>
            </a:r>
            <a:r>
              <a:rPr kumimoji="1" lang="en-US" altLang="ja-JP" dirty="0" smtClean="0"/>
              <a:t> </a:t>
            </a:r>
            <a:r>
              <a:rPr kumimoji="1" lang="en-US" altLang="ja-JP" b="1" dirty="0" err="1" smtClean="0">
                <a:solidFill>
                  <a:srgbClr val="FF0000"/>
                </a:solidFill>
              </a:rPr>
              <a:t>Openssl</a:t>
            </a:r>
            <a:r>
              <a:rPr lang="en-US" altLang="ja-JP" dirty="0"/>
              <a:t>:</a:t>
            </a:r>
            <a:endParaRPr kumimoji="1" lang="en-US" altLang="ja-JP" dirty="0" smtClean="0"/>
          </a:p>
          <a:p>
            <a:pPr marL="285750" indent="-285750">
              <a:buFont typeface="Arial" panose="020B0604020202020204" pitchFamily="34" charset="0"/>
              <a:buChar char="•"/>
            </a:pPr>
            <a:r>
              <a:rPr kumimoji="1" lang="en-US" altLang="ja-JP" dirty="0" err="1" smtClean="0"/>
              <a:t>gcc</a:t>
            </a:r>
            <a:r>
              <a:rPr kumimoji="1" lang="en-US" altLang="ja-JP" dirty="0" smtClean="0"/>
              <a:t> </a:t>
            </a:r>
            <a:r>
              <a:rPr kumimoji="1" lang="en-US" altLang="ja-JP" dirty="0" err="1" smtClean="0"/>
              <a:t>foo.c</a:t>
            </a:r>
            <a:r>
              <a:rPr kumimoji="1" lang="en-US" altLang="ja-JP" dirty="0" smtClean="0"/>
              <a:t> –o foo.exe –L/</a:t>
            </a:r>
            <a:r>
              <a:rPr kumimoji="1" lang="en-US" altLang="ja-JP" dirty="0" err="1" smtClean="0"/>
              <a:t>usr</a:t>
            </a:r>
            <a:r>
              <a:rPr kumimoji="1" lang="en-US" altLang="ja-JP" dirty="0" smtClean="0"/>
              <a:t>/local/</a:t>
            </a:r>
            <a:r>
              <a:rPr kumimoji="1" lang="en-US" altLang="ja-JP" dirty="0" err="1" smtClean="0"/>
              <a:t>ssl</a:t>
            </a:r>
            <a:r>
              <a:rPr kumimoji="1" lang="en-US" altLang="ja-JP" dirty="0" smtClean="0"/>
              <a:t>/lib –</a:t>
            </a:r>
            <a:r>
              <a:rPr kumimoji="1" lang="en-US" altLang="ja-JP" dirty="0" err="1" smtClean="0"/>
              <a:t>lssl</a:t>
            </a:r>
            <a:r>
              <a:rPr kumimoji="1" lang="en-US" altLang="ja-JP" dirty="0" smtClean="0"/>
              <a:t> -</a:t>
            </a:r>
            <a:r>
              <a:rPr kumimoji="1" lang="en-US" altLang="ja-JP" dirty="0" err="1" smtClean="0"/>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smtClean="0"/>
              <a:t>aapche</a:t>
            </a:r>
            <a:r>
              <a:rPr lang="en-US" altLang="ja-JP" dirty="0" smtClean="0"/>
              <a:t> https vs. http</a:t>
            </a:r>
          </a:p>
          <a:p>
            <a:pPr marL="285750" indent="-285750">
              <a:buFont typeface="Arial" panose="020B0604020202020204" pitchFamily="34" charset="0"/>
              <a:buChar char="•"/>
            </a:pPr>
            <a:r>
              <a:rPr lang="en-US" altLang="ja-JP" b="1" dirty="0" smtClean="0">
                <a:solidFill>
                  <a:srgbClr val="FF0000"/>
                </a:solidFill>
              </a:rPr>
              <a:t>Basic</a:t>
            </a:r>
            <a:r>
              <a:rPr lang="en-US" altLang="ja-JP" dirty="0" smtClean="0"/>
              <a:t> </a:t>
            </a:r>
            <a:r>
              <a:rPr lang="en-US" altLang="ja-JP" dirty="0" err="1" smtClean="0"/>
              <a:t>auth</a:t>
            </a:r>
            <a:r>
              <a:rPr lang="en-US" altLang="ja-JP" dirty="0" smtClean="0"/>
              <a:t> setup</a:t>
            </a:r>
          </a:p>
          <a:p>
            <a:pPr marL="742950" lvl="1" indent="-285750">
              <a:buFont typeface="Arial" panose="020B0604020202020204" pitchFamily="34" charset="0"/>
              <a:buChar char="•"/>
            </a:pPr>
            <a:r>
              <a:rPr lang="en-US" altLang="ja-JP" dirty="0" smtClean="0"/>
              <a:t>in http case, need to change /…/apache2/sites-available/000-default.conf</a:t>
            </a:r>
          </a:p>
          <a:p>
            <a:pPr marL="1200150" lvl="2" indent="-285750">
              <a:buFont typeface="Arial" panose="020B0604020202020204" pitchFamily="34" charset="0"/>
              <a:buChar char="•"/>
            </a:pPr>
            <a:r>
              <a:rPr kumimoji="1" lang="en-US" altLang="ja-JP" dirty="0" err="1" smtClean="0"/>
              <a:t>ScriptAlias</a:t>
            </a:r>
            <a:r>
              <a:rPr kumimoji="1" lang="en-US" altLang="ja-JP" dirty="0" smtClean="0"/>
              <a:t> /</a:t>
            </a:r>
            <a:r>
              <a:rPr kumimoji="1" lang="en-US" altLang="ja-JP" dirty="0" err="1" smtClean="0"/>
              <a:t>cgi</a:t>
            </a:r>
            <a:r>
              <a:rPr kumimoji="1" lang="en-US" altLang="ja-JP" dirty="0" smtClean="0"/>
              <a:t>-bin/ “/</a:t>
            </a:r>
            <a:r>
              <a:rPr kumimoji="1" lang="en-US" altLang="ja-JP" dirty="0" err="1" smtClean="0"/>
              <a:t>usr</a:t>
            </a:r>
            <a:r>
              <a:rPr kumimoji="1" lang="en-US" altLang="ja-JP" dirty="0" smtClean="0"/>
              <a:t>/lib/</a:t>
            </a:r>
            <a:r>
              <a:rPr kumimoji="1" lang="en-US" altLang="ja-JP" dirty="0" err="1" smtClean="0"/>
              <a:t>cgi</a:t>
            </a:r>
            <a:r>
              <a:rPr kumimoji="1" lang="en-US" altLang="ja-JP" dirty="0" smtClean="0"/>
              <a:t>-bin/”</a:t>
            </a:r>
          </a:p>
          <a:p>
            <a:pPr marL="1200150" lvl="2" indent="-285750">
              <a:buFont typeface="Arial" panose="020B0604020202020204" pitchFamily="34" charset="0"/>
              <a:buChar char="•"/>
            </a:pPr>
            <a:r>
              <a:rPr lang="en-US" altLang="ja-JP" dirty="0" smtClean="0"/>
              <a:t>&lt;Directory “/</a:t>
            </a:r>
            <a:r>
              <a:rPr lang="en-US" altLang="ja-JP" dirty="0" err="1" smtClean="0"/>
              <a:t>usr</a:t>
            </a:r>
            <a:r>
              <a:rPr lang="en-US" altLang="ja-JP" dirty="0" smtClean="0"/>
              <a:t>/lib/</a:t>
            </a:r>
            <a:r>
              <a:rPr lang="en-US" altLang="ja-JP" dirty="0" err="1" smtClean="0"/>
              <a:t>cgi</a:t>
            </a:r>
            <a:r>
              <a:rPr lang="en-US" altLang="ja-JP" dirty="0" smtClean="0"/>
              <a:t>-bin”&gt;</a:t>
            </a:r>
          </a:p>
          <a:p>
            <a:pPr marL="1657350" lvl="3" indent="-285750">
              <a:buFont typeface="Arial" panose="020B0604020202020204" pitchFamily="34" charset="0"/>
              <a:buChar char="•"/>
            </a:pPr>
            <a:r>
              <a:rPr kumimoji="1" lang="en-US" altLang="ja-JP" dirty="0" err="1" smtClean="0"/>
              <a:t>AuthType</a:t>
            </a:r>
            <a:r>
              <a:rPr kumimoji="1" lang="en-US" altLang="ja-JP" dirty="0" smtClean="0"/>
              <a:t> Basic</a:t>
            </a:r>
          </a:p>
          <a:p>
            <a:pPr marL="1657350" lvl="3" indent="-285750">
              <a:buFont typeface="Arial" panose="020B0604020202020204" pitchFamily="34" charset="0"/>
              <a:buChar char="•"/>
            </a:pPr>
            <a:r>
              <a:rPr lang="en-US" altLang="ja-JP" dirty="0" err="1" smtClean="0"/>
              <a:t>AuthName</a:t>
            </a:r>
            <a:r>
              <a:rPr lang="en-US" altLang="ja-JP" dirty="0" smtClean="0"/>
              <a:t> “Whatever”</a:t>
            </a:r>
          </a:p>
          <a:p>
            <a:pPr marL="1657350" lvl="3" indent="-285750">
              <a:buFont typeface="Arial" panose="020B0604020202020204" pitchFamily="34" charset="0"/>
              <a:buChar char="•"/>
            </a:pPr>
            <a:r>
              <a:rPr kumimoji="1" lang="en-US" altLang="ja-JP" dirty="0" err="1" smtClean="0"/>
              <a:t>AuthBasicProvider</a:t>
            </a:r>
            <a:r>
              <a:rPr kumimoji="1" lang="en-US" altLang="ja-JP" dirty="0" smtClean="0"/>
              <a:t> “/</a:t>
            </a:r>
            <a:r>
              <a:rPr kumimoji="1" lang="en-US" altLang="ja-JP" dirty="0" err="1" smtClean="0"/>
              <a:t>etc</a:t>
            </a:r>
            <a:r>
              <a:rPr kumimoji="1" lang="en-US" altLang="ja-JP" dirty="0" smtClean="0"/>
              <a:t>/apache2/passwords”</a:t>
            </a:r>
          </a:p>
          <a:p>
            <a:pPr marL="1657350" lvl="3" indent="-285750">
              <a:buFont typeface="Arial" panose="020B0604020202020204" pitchFamily="34" charset="0"/>
              <a:buChar char="•"/>
            </a:pPr>
            <a:r>
              <a:rPr lang="en-US" altLang="ja-JP" dirty="0" smtClean="0"/>
              <a:t>Require valid-user</a:t>
            </a:r>
          </a:p>
          <a:p>
            <a:pPr marL="1657350" lvl="3" indent="-285750">
              <a:buFont typeface="Arial" panose="020B0604020202020204" pitchFamily="34" charset="0"/>
              <a:buChar char="•"/>
            </a:pPr>
            <a:r>
              <a:rPr kumimoji="1" lang="en-US" altLang="ja-JP" dirty="0" err="1" smtClean="0"/>
              <a:t>AddHandler</a:t>
            </a:r>
            <a:r>
              <a:rPr kumimoji="1" lang="en-US" altLang="ja-JP" dirty="0" smtClean="0"/>
              <a:t> </a:t>
            </a:r>
            <a:r>
              <a:rPr kumimoji="1" lang="en-US" altLang="ja-JP" dirty="0" err="1" smtClean="0"/>
              <a:t>cgi</a:t>
            </a:r>
            <a:r>
              <a:rPr kumimoji="1" lang="en-US" altLang="ja-JP" dirty="0" smtClean="0"/>
              <a:t>-script .</a:t>
            </a:r>
            <a:r>
              <a:rPr kumimoji="1" lang="en-US" altLang="ja-JP" dirty="0" err="1" smtClean="0"/>
              <a:t>cgi</a:t>
            </a:r>
            <a:r>
              <a:rPr kumimoji="1" lang="en-US" altLang="ja-JP" dirty="0" smtClean="0"/>
              <a:t> .</a:t>
            </a:r>
            <a:r>
              <a:rPr kumimoji="1" lang="en-US" altLang="ja-JP" dirty="0" err="1" smtClean="0"/>
              <a:t>py</a:t>
            </a:r>
            <a:endParaRPr kumimoji="1" lang="en-US" altLang="ja-JP" dirty="0" smtClean="0"/>
          </a:p>
          <a:p>
            <a:pPr marL="1657350" lvl="3" indent="-285750">
              <a:buFont typeface="Arial" panose="020B0604020202020204" pitchFamily="34" charset="0"/>
              <a:buChar char="•"/>
            </a:pPr>
            <a:r>
              <a:rPr lang="en-US" altLang="ja-JP" dirty="0" err="1" smtClean="0"/>
              <a:t>AllowOverride</a:t>
            </a:r>
            <a:r>
              <a:rPr lang="en-US" altLang="ja-JP" dirty="0" smtClean="0"/>
              <a:t> All</a:t>
            </a:r>
          </a:p>
          <a:p>
            <a:pPr marL="1657350" lvl="3" indent="-285750">
              <a:buFont typeface="Arial" panose="020B0604020202020204" pitchFamily="34" charset="0"/>
              <a:buChar char="•"/>
            </a:pPr>
            <a:r>
              <a:rPr kumimoji="1" lang="en-US" altLang="ja-JP" dirty="0" smtClean="0"/>
              <a:t>Options Includes </a:t>
            </a:r>
            <a:r>
              <a:rPr kumimoji="1" lang="en-US" altLang="ja-JP" dirty="0" err="1" smtClean="0"/>
              <a:t>ExecCGI</a:t>
            </a:r>
            <a:endParaRPr kumimoji="1" lang="en-US" altLang="ja-JP" dirty="0" smtClean="0"/>
          </a:p>
          <a:p>
            <a:pPr marL="1657350" lvl="3" indent="-285750">
              <a:buFont typeface="Arial" panose="020B0604020202020204" pitchFamily="34" charset="0"/>
              <a:buChar char="•"/>
            </a:pPr>
            <a:r>
              <a:rPr lang="en-US" altLang="ja-JP" dirty="0" smtClean="0"/>
              <a:t>Order </a:t>
            </a:r>
            <a:r>
              <a:rPr lang="en-US" altLang="ja-JP" dirty="0" err="1" smtClean="0"/>
              <a:t>allow,deny</a:t>
            </a:r>
            <a:endParaRPr lang="en-US" altLang="ja-JP" dirty="0" smtClean="0"/>
          </a:p>
          <a:p>
            <a:pPr marL="1657350" lvl="3" indent="-285750">
              <a:buFont typeface="Arial" panose="020B0604020202020204" pitchFamily="34" charset="0"/>
              <a:buChar char="•"/>
            </a:pPr>
            <a:r>
              <a:rPr kumimoji="1" lang="en-US" altLang="ja-JP" dirty="0" smtClean="0"/>
              <a:t>Allow from all</a:t>
            </a:r>
          </a:p>
          <a:p>
            <a:pPr marL="1200150" lvl="2" indent="-285750">
              <a:buFont typeface="Arial" panose="020B0604020202020204" pitchFamily="34" charset="0"/>
              <a:buChar char="•"/>
            </a:pPr>
            <a:r>
              <a:rPr lang="en-US" altLang="ja-JP" dirty="0" smtClean="0"/>
              <a:t>&lt;/Directory&gt;</a:t>
            </a:r>
          </a:p>
          <a:p>
            <a:pPr marL="742950" lvl="1" indent="-285750">
              <a:buFont typeface="Arial" panose="020B0604020202020204" pitchFamily="34" charset="0"/>
              <a:buChar char="•"/>
            </a:pPr>
            <a:r>
              <a:rPr kumimoji="1" lang="en-US" altLang="ja-JP" dirty="0" smtClean="0"/>
              <a:t>in https case, need to modify /…/</a:t>
            </a:r>
            <a:r>
              <a:rPr kumimoji="1" lang="en-US" altLang="ja-JP" b="1" dirty="0" smtClean="0">
                <a:solidFill>
                  <a:srgbClr val="FF0000"/>
                </a:solidFill>
              </a:rPr>
              <a:t>default-</a:t>
            </a:r>
            <a:r>
              <a:rPr kumimoji="1" lang="en-US" altLang="ja-JP" b="1" dirty="0" err="1" smtClean="0">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r>
              <a:rPr lang="en-US" altLang="ja-JP" dirty="0" smtClean="0"/>
              <a:t>.</a:t>
            </a:r>
          </a:p>
          <a:p>
            <a:r>
              <a:rPr lang="ja-JP" altLang="en-US" dirty="0" smtClean="0"/>
              <a:t>つまり、</a:t>
            </a:r>
            <a:r>
              <a:rPr lang="en-US" altLang="ja-JP" dirty="0" smtClean="0"/>
              <a:t>mask rom </a:t>
            </a:r>
            <a:r>
              <a:rPr lang="zh-CN" altLang="en-US" dirty="0" smtClean="0"/>
              <a:t>是一种在最后产品</a:t>
            </a:r>
            <a:r>
              <a:rPr lang="en-US" altLang="zh-CN" dirty="0" smtClean="0"/>
              <a:t>Release</a:t>
            </a:r>
            <a:r>
              <a:rPr lang="zh-CN" altLang="en-US" dirty="0" smtClean="0"/>
              <a:t>的时候，用来存储东西的</a:t>
            </a:r>
            <a:r>
              <a:rPr lang="en-US" altLang="zh-CN" dirty="0" smtClean="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smtClean="0"/>
              <a:t>something about server and </a:t>
            </a:r>
            <a:r>
              <a:rPr lang="en-US" altLang="ja-JP" b="1" u="sng" dirty="0" err="1" smtClean="0">
                <a:solidFill>
                  <a:srgbClr val="FF0000"/>
                </a:solidFill>
              </a:rPr>
              <a:t>cgi</a:t>
            </a:r>
            <a:endParaRPr lang="en-US" altLang="ja-JP" b="1" u="sng" dirty="0" smtClean="0">
              <a:solidFill>
                <a:srgbClr val="FF0000"/>
              </a:solidFill>
            </a:endParaRPr>
          </a:p>
          <a:p>
            <a:r>
              <a:rPr lang="en-US" altLang="ja-JP" b="1" dirty="0" err="1" smtClean="0"/>
              <a:t>getenv</a:t>
            </a:r>
            <a:r>
              <a:rPr lang="en-US" altLang="ja-JP" b="1" dirty="0" smtClean="0"/>
              <a:t>(…) </a:t>
            </a:r>
          </a:p>
          <a:p>
            <a:pPr marL="285750" indent="-285750">
              <a:buFont typeface="Arial" panose="020B0604020202020204" pitchFamily="34" charset="0"/>
              <a:buChar char="•"/>
            </a:pPr>
            <a:r>
              <a:rPr lang="en-US" altLang="ja-JP" b="1" dirty="0" smtClean="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smtClean="0"/>
              <a:t>REQUEST_METHOD has 2 methods:</a:t>
            </a:r>
          </a:p>
          <a:p>
            <a:pPr marL="285750" indent="-285750">
              <a:buFont typeface="Arial" panose="020B0604020202020204" pitchFamily="34" charset="0"/>
              <a:buChar char="•"/>
            </a:pPr>
            <a:r>
              <a:rPr lang="en-US" altLang="ja-JP" dirty="0" smtClean="0"/>
              <a:t>In </a:t>
            </a:r>
            <a:r>
              <a:rPr lang="en-US" altLang="ja-JP" dirty="0"/>
              <a:t>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a:t>
            </a:r>
            <a:r>
              <a:rPr lang="en-US" altLang="ja-JP" u="sng" dirty="0" smtClean="0"/>
              <a:t>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smtClean="0"/>
              <a:t>Use </a:t>
            </a:r>
            <a:r>
              <a:rPr lang="en-US" altLang="ja-JP" b="1" dirty="0" err="1" smtClean="0">
                <a:solidFill>
                  <a:srgbClr val="FF0000"/>
                </a:solidFill>
              </a:rPr>
              <a:t>OpenSSL</a:t>
            </a:r>
            <a:r>
              <a:rPr lang="en-US" altLang="ja-JP" dirty="0" smtClean="0">
                <a:solidFill>
                  <a:srgbClr val="FF0000"/>
                </a:solidFill>
              </a:rPr>
              <a:t> </a:t>
            </a:r>
            <a:r>
              <a:rPr lang="en-US" altLang="ja-JP" dirty="0" smtClean="0"/>
              <a:t>in Visual Studio:</a:t>
            </a:r>
          </a:p>
          <a:p>
            <a:pPr marL="285750" indent="-285750">
              <a:buFont typeface="Arial" panose="020B0604020202020204" pitchFamily="34" charset="0"/>
              <a:buChar char="•"/>
            </a:pPr>
            <a:r>
              <a:rPr lang="en-US" altLang="ja-JP" dirty="0" smtClean="0"/>
              <a:t>Make </a:t>
            </a:r>
            <a:r>
              <a:rPr lang="en-US" altLang="ja-JP" dirty="0"/>
              <a:t>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a:t>
            </a:r>
            <a:r>
              <a:rPr lang="en-US" altLang="ja-JP" u="sng" dirty="0" smtClean="0"/>
              <a:t>certificates </a:t>
            </a:r>
            <a:r>
              <a:rPr lang="en-US" altLang="ja-JP" dirty="0"/>
              <a:t>and </a:t>
            </a:r>
            <a:r>
              <a:rPr lang="en-US" altLang="ja-JP" u="sng" dirty="0"/>
              <a:t>public-key </a:t>
            </a:r>
            <a:r>
              <a:rPr lang="en-US" altLang="ja-JP" u="sng" dirty="0" smtClean="0"/>
              <a:t>encryption </a:t>
            </a:r>
            <a:r>
              <a:rPr lang="en-US" altLang="ja-JP" dirty="0"/>
              <a:t>and a key part of the </a:t>
            </a:r>
            <a:r>
              <a:rPr lang="en-US" altLang="ja-JP" b="1" u="sng" dirty="0"/>
              <a:t>Transport Layer Security </a:t>
            </a:r>
            <a:r>
              <a:rPr lang="en-US" altLang="ja-JP" dirty="0"/>
              <a:t>protocol used to secure web and email communication</a:t>
            </a:r>
            <a:r>
              <a:rPr lang="en-US" altLang="ja-JP" dirty="0" smtClean="0"/>
              <a:t>.</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smtClean="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smtClean="0"/>
              <a:t>OpenSSL</a:t>
            </a:r>
            <a:r>
              <a:rPr lang="en-US" altLang="ja-JP" dirty="0" smtClean="0"/>
              <a:t> </a:t>
            </a:r>
            <a:r>
              <a:rPr lang="en-US" altLang="ja-JP" b="1" dirty="0" smtClean="0">
                <a:solidFill>
                  <a:srgbClr val="FF0000"/>
                </a:solidFill>
              </a:rPr>
              <a:t>PRNG</a:t>
            </a:r>
            <a:r>
              <a:rPr lang="en-US" altLang="ja-JP" dirty="0" smtClean="0"/>
              <a:t> (</a:t>
            </a:r>
            <a:r>
              <a:rPr lang="en-US" altLang="ja-JP" i="1" dirty="0" smtClean="0"/>
              <a:t>pseudorandom number generator</a:t>
            </a:r>
            <a:r>
              <a:rPr lang="en-US" altLang="ja-JP" dirty="0" smtClean="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a:t>
            </a:r>
            <a:r>
              <a:rPr lang="en-US" altLang="ja-JP" dirty="0" smtClean="0"/>
              <a:t>it</a:t>
            </a:r>
            <a:endParaRPr lang="en-US" altLang="ja-JP" b="1" dirty="0" smtClean="0">
              <a:solidFill>
                <a:srgbClr val="FF0000"/>
              </a:solidFill>
            </a:endParaRPr>
          </a:p>
          <a:p>
            <a:r>
              <a:rPr lang="en-US" altLang="ja-JP" b="1" dirty="0" smtClean="0">
                <a:solidFill>
                  <a:srgbClr val="FF0000"/>
                </a:solidFill>
              </a:rPr>
              <a:t>RFI</a:t>
            </a:r>
            <a:r>
              <a:rPr lang="en-US" altLang="ja-JP" dirty="0" smtClean="0">
                <a:solidFill>
                  <a:srgbClr val="FF0000"/>
                </a:solidFill>
              </a:rPr>
              <a:t> </a:t>
            </a:r>
            <a:r>
              <a:rPr lang="en-US" altLang="ja-JP" dirty="0"/>
              <a:t>= Request for information, when you think you know what you want but need more information from the </a:t>
            </a:r>
            <a:r>
              <a:rPr lang="en-US" altLang="ja-JP" dirty="0" smtClean="0"/>
              <a:t>vendors</a:t>
            </a:r>
          </a:p>
          <a:p>
            <a:r>
              <a:rPr lang="en-US" altLang="ja-JP" b="1" dirty="0" smtClean="0">
                <a:solidFill>
                  <a:srgbClr val="FF0000"/>
                </a:solidFill>
              </a:rPr>
              <a:t>RFQ</a:t>
            </a:r>
            <a:r>
              <a:rPr lang="en-US" altLang="ja-JP" b="1" dirty="0" smtClean="0"/>
              <a:t> = </a:t>
            </a:r>
            <a:r>
              <a:rPr lang="en-US" altLang="ja-JP" dirty="0" smtClean="0"/>
              <a:t>Request </a:t>
            </a:r>
            <a:r>
              <a:rPr lang="en-US" altLang="ja-JP" dirty="0"/>
              <a:t>for </a:t>
            </a:r>
            <a:r>
              <a:rPr lang="en-US" altLang="ja-JP" dirty="0" smtClean="0"/>
              <a:t>Quote, </a:t>
            </a:r>
            <a:r>
              <a:rPr lang="en-US" altLang="ja-JP" dirty="0"/>
              <a:t>when you know what you want but need information on how vendors would meet your requirements and/or how much it will </a:t>
            </a:r>
            <a:r>
              <a:rPr lang="en-US" altLang="ja-JP" dirty="0" smtClean="0"/>
              <a:t>cost</a:t>
            </a:r>
            <a:endParaRPr lang="en-US" altLang="ja-JP" dirty="0" smtClean="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smtClean="0">
                <a:solidFill>
                  <a:srgbClr val="FF0000"/>
                </a:solidFill>
              </a:rPr>
              <a:t>POSIX</a:t>
            </a:r>
            <a:r>
              <a:rPr lang="en-US" altLang="ja-JP" dirty="0" smtClean="0"/>
              <a:t>) </a:t>
            </a:r>
            <a:r>
              <a:rPr lang="en-US" altLang="ja-JP" dirty="0"/>
              <a:t>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smtClean="0">
                <a:solidFill>
                  <a:srgbClr val="FF0000"/>
                </a:solidFill>
              </a:rPr>
              <a:t>CWE</a:t>
            </a:r>
            <a:r>
              <a:rPr kumimoji="1" lang="en-US" altLang="ja-JP" dirty="0" smtClean="0">
                <a:solidFill>
                  <a:srgbClr val="FF0000"/>
                </a:solidFill>
              </a:rPr>
              <a:t> </a:t>
            </a:r>
            <a:r>
              <a:rPr kumimoji="1" lang="en-US" altLang="ja-JP" dirty="0" smtClean="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r>
              <a:rPr lang="en-US" altLang="ja-JP" dirty="0" smtClean="0"/>
              <a:t>.</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smtClean="0"/>
              <a:t>secure coding standard</a:t>
            </a:r>
          </a:p>
          <a:p>
            <a:pPr marL="285750" indent="-285750">
              <a:buFont typeface="Arial" panose="020B0604020202020204" pitchFamily="34" charset="0"/>
              <a:buChar char="•"/>
            </a:pPr>
            <a:r>
              <a:rPr lang="en-US" altLang="ja-JP" b="1" dirty="0" smtClean="0">
                <a:solidFill>
                  <a:srgbClr val="FF0000"/>
                </a:solidFill>
              </a:rPr>
              <a:t>CERT C</a:t>
            </a:r>
          </a:p>
          <a:p>
            <a:pPr marL="742950" lvl="1" indent="-285750">
              <a:buFont typeface="Arial" panose="020B0604020202020204" pitchFamily="34" charset="0"/>
              <a:buChar char="•"/>
            </a:pPr>
            <a:r>
              <a:rPr lang="en-US" altLang="ja-JP" dirty="0"/>
              <a:t>CERT( Computer Emergency Response Team</a:t>
            </a:r>
            <a:r>
              <a:rPr lang="en-US" altLang="ja-JP" dirty="0" smtClean="0"/>
              <a:t>)</a:t>
            </a:r>
          </a:p>
          <a:p>
            <a:r>
              <a:rPr kumimoji="1" lang="en-US" altLang="ja-JP" dirty="0" smtClean="0"/>
              <a:t>vulnerability database</a:t>
            </a:r>
          </a:p>
          <a:p>
            <a:pPr marL="285750" indent="-285750">
              <a:buFont typeface="Arial" panose="020B0604020202020204" pitchFamily="34" charset="0"/>
              <a:buChar char="•"/>
            </a:pPr>
            <a:r>
              <a:rPr lang="en-US" altLang="ja-JP" b="1" dirty="0" smtClean="0">
                <a:solidFill>
                  <a:srgbClr val="FF0000"/>
                </a:solidFill>
              </a:rPr>
              <a:t>NVD</a:t>
            </a:r>
            <a:r>
              <a:rPr lang="en-US" altLang="ja-JP" dirty="0" smtClean="0"/>
              <a:t> (national vulnerability database)</a:t>
            </a:r>
          </a:p>
          <a:p>
            <a:pPr marL="285750" indent="-285750">
              <a:buFont typeface="Arial" panose="020B0604020202020204" pitchFamily="34" charset="0"/>
              <a:buChar char="•"/>
            </a:pPr>
            <a:r>
              <a:rPr kumimoji="1" lang="en-US" altLang="ja-JP" b="1" dirty="0" smtClean="0">
                <a:solidFill>
                  <a:srgbClr val="FF0000"/>
                </a:solidFill>
              </a:rPr>
              <a:t>JVN </a:t>
            </a:r>
            <a:r>
              <a:rPr kumimoji="1" lang="en-US" altLang="ja-JP" b="1" dirty="0" err="1" smtClean="0">
                <a:solidFill>
                  <a:srgbClr val="FF0000"/>
                </a:solidFill>
              </a:rPr>
              <a:t>iPedia</a:t>
            </a:r>
            <a:endParaRPr kumimoji="1" lang="en-US" altLang="ja-JP" b="1" dirty="0" smtClean="0">
              <a:solidFill>
                <a:srgbClr val="FF0000"/>
              </a:solidFill>
            </a:endParaRPr>
          </a:p>
        </p:txBody>
      </p:sp>
    </p:spTree>
    <p:extLst>
      <p:ext uri="{BB962C8B-B14F-4D97-AF65-F5344CB8AC3E}">
        <p14:creationId xmlns:p14="http://schemas.microsoft.com/office/powerpoint/2010/main" val="18833147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r>
              <a:rPr lang="en-US" altLang="ja-JP" dirty="0" smtClean="0"/>
              <a:t>.</a:t>
            </a:r>
          </a:p>
          <a:p>
            <a:pPr marL="285750" indent="-285750">
              <a:buFont typeface="Arial" panose="020B0604020202020204" pitchFamily="34" charset="0"/>
              <a:buChar char="•"/>
            </a:pPr>
            <a:r>
              <a:rPr lang="en-US" altLang="ja-JP" b="1" dirty="0"/>
              <a:t>Cooperative</a:t>
            </a:r>
            <a:r>
              <a:rPr lang="en-US" altLang="ja-JP" dirty="0"/>
              <a:t> </a:t>
            </a:r>
            <a:r>
              <a:rPr lang="en-US" altLang="ja-JP" dirty="0" smtClean="0"/>
              <a:t>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smtClean="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a:t>
            </a:r>
            <a:r>
              <a:rPr lang="ja-JP" altLang="en-US" dirty="0" smtClean="0"/>
              <a:t>ある</a:t>
            </a:r>
            <a:endParaRPr lang="en-US" altLang="ja-JP" dirty="0" smtClean="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r>
              <a:rPr lang="en-US" altLang="ja-JP" dirty="0" smtClean="0"/>
              <a:t>.</a:t>
            </a:r>
          </a:p>
          <a:p>
            <a:pPr marL="285750" indent="-285750">
              <a:buFont typeface="Arial" panose="020B0604020202020204" pitchFamily="34" charset="0"/>
              <a:buChar char="•"/>
            </a:pPr>
            <a:r>
              <a:rPr lang="en-US" altLang="ja-JP" dirty="0" smtClean="0"/>
              <a:t>'µ</a:t>
            </a:r>
            <a:r>
              <a:rPr lang="en-US" altLang="ja-JP" dirty="0"/>
              <a:t>'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r>
              <a:rPr lang="en-US" altLang="ja-JP" dirty="0" smtClean="0"/>
              <a:t>.</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en-US" altLang="ja-JP" dirty="0" smtClean="0"/>
              <a:t>.</a:t>
            </a:r>
            <a:r>
              <a:rPr lang="ja-JP" altLang="en-US" dirty="0"/>
              <a:t> </a:t>
            </a:r>
            <a:r>
              <a:rPr lang="en-US" altLang="ja-JP" dirty="0" smtClean="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smtClean="0">
                <a:solidFill>
                  <a:srgbClr val="FF0000"/>
                </a:solidFill>
              </a:rPr>
              <a:t>ITRON</a:t>
            </a:r>
            <a:r>
              <a:rPr lang="ja-JP" altLang="en-US" b="1" dirty="0" smtClean="0"/>
              <a:t>の</a:t>
            </a:r>
            <a:r>
              <a:rPr lang="en-US" altLang="ja-JP" b="1" dirty="0" smtClean="0"/>
              <a:t>process</a:t>
            </a:r>
            <a:r>
              <a:rPr lang="ja-JP" altLang="en-US" b="1" dirty="0" smtClean="0"/>
              <a:t>間通信関数</a:t>
            </a:r>
            <a:endParaRPr lang="en-US" altLang="ja-JP" b="1" dirty="0" smtClean="0"/>
          </a:p>
          <a:p>
            <a:pPr marL="285750" indent="-285750">
              <a:buFont typeface="Arial" panose="020B0604020202020204" pitchFamily="34" charset="0"/>
              <a:buChar char="•"/>
            </a:pPr>
            <a:r>
              <a:rPr kumimoji="1" lang="en-US" altLang="ja-JP" dirty="0" smtClean="0"/>
              <a:t>memory pool</a:t>
            </a:r>
            <a:r>
              <a:rPr kumimoji="1" lang="ja-JP" altLang="en-US" dirty="0" smtClean="0"/>
              <a:t>操作</a:t>
            </a:r>
            <a:endParaRPr kumimoji="1" lang="en-US" altLang="ja-JP" dirty="0" smtClean="0"/>
          </a:p>
          <a:p>
            <a:pPr marL="742950" lvl="1" indent="-285750">
              <a:buFont typeface="Arial" panose="020B0604020202020204" pitchFamily="34" charset="0"/>
              <a:buChar char="•"/>
            </a:pPr>
            <a:r>
              <a:rPr kumimoji="1" lang="en-US" altLang="ja-JP" dirty="0" err="1" smtClean="0"/>
              <a:t>get_mpf</a:t>
            </a:r>
            <a:r>
              <a:rPr kumimoji="1" lang="en-US" altLang="ja-JP" dirty="0" smtClean="0"/>
              <a:t>()</a:t>
            </a:r>
          </a:p>
          <a:p>
            <a:pPr marL="742950" lvl="1" indent="-285750">
              <a:buFont typeface="Arial" panose="020B0604020202020204" pitchFamily="34" charset="0"/>
              <a:buChar char="•"/>
            </a:pPr>
            <a:r>
              <a:rPr lang="en-US" altLang="ja-JP" dirty="0" err="1" smtClean="0"/>
              <a:t>rel_mpf</a:t>
            </a:r>
            <a:r>
              <a:rPr lang="en-US" altLang="ja-JP" dirty="0" smtClean="0"/>
              <a:t>()</a:t>
            </a:r>
          </a:p>
          <a:p>
            <a:pPr marL="285750" indent="-285750">
              <a:buFont typeface="Arial" panose="020B0604020202020204" pitchFamily="34" charset="0"/>
              <a:buChar char="•"/>
            </a:pPr>
            <a:r>
              <a:rPr kumimoji="1" lang="ja-JP" altLang="en-US" dirty="0" smtClean="0"/>
              <a:t>送受信操作</a:t>
            </a:r>
            <a:endParaRPr kumimoji="1" lang="en-US" altLang="ja-JP" dirty="0" smtClean="0"/>
          </a:p>
          <a:p>
            <a:pPr marL="742950" lvl="1" indent="-285750">
              <a:buFont typeface="Arial" panose="020B0604020202020204" pitchFamily="34" charset="0"/>
              <a:buChar char="•"/>
            </a:pPr>
            <a:r>
              <a:rPr lang="en-US" altLang="ja-JP" dirty="0" err="1" smtClean="0"/>
              <a:t>snd_mbx</a:t>
            </a:r>
            <a:r>
              <a:rPr lang="en-US" altLang="ja-JP" dirty="0" smtClean="0"/>
              <a:t>()</a:t>
            </a:r>
          </a:p>
          <a:p>
            <a:pPr marL="742950" lvl="1" indent="-285750">
              <a:buFont typeface="Arial" panose="020B0604020202020204" pitchFamily="34" charset="0"/>
              <a:buChar char="•"/>
            </a:pPr>
            <a:r>
              <a:rPr kumimoji="1" lang="en-US" altLang="ja-JP" dirty="0" err="1" smtClean="0"/>
              <a:t>prcv_mbx</a:t>
            </a:r>
            <a:r>
              <a:rPr kumimoji="1" lang="en-US" altLang="ja-JP" dirty="0" smtClean="0"/>
              <a:t>()</a:t>
            </a:r>
          </a:p>
          <a:p>
            <a:pPr marL="285750" indent="-285750">
              <a:buFont typeface="Arial" panose="020B0604020202020204" pitchFamily="34" charset="0"/>
              <a:buChar char="•"/>
            </a:pPr>
            <a:r>
              <a:rPr lang="ja-JP" altLang="en-US" dirty="0"/>
              <a:t>詳しく</a:t>
            </a:r>
            <a:r>
              <a:rPr lang="ja-JP" altLang="en-US" dirty="0" smtClean="0"/>
              <a:t>は</a:t>
            </a:r>
            <a:endParaRPr lang="en-US" altLang="ja-JP" dirty="0" smtClean="0"/>
          </a:p>
          <a:p>
            <a:pPr marL="742950" lvl="1" indent="-285750">
              <a:buFont typeface="Arial" panose="020B0604020202020204" pitchFamily="34" charset="0"/>
              <a:buChar char="•"/>
            </a:pPr>
            <a:r>
              <a:rPr lang="en-US" altLang="ja-JP" dirty="0"/>
              <a:t>http://www.mispo.co.jp/document/no4guid.pdf</a:t>
            </a:r>
            <a:endParaRPr kumimoji="1" lang="en-US" altLang="ja-JP" dirty="0" smtClean="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smtClean="0"/>
              <a:t>相对的</a:t>
            </a:r>
            <a:r>
              <a:rPr lang="zh-CN" altLang="en-US" dirty="0" smtClean="0"/>
              <a:t>，有个叫</a:t>
            </a:r>
            <a:r>
              <a:rPr lang="ja-JP" altLang="en-US" b="1" dirty="0" smtClean="0">
                <a:solidFill>
                  <a:srgbClr val="FF0000"/>
                </a:solidFill>
              </a:rPr>
              <a:t>マルチメディア</a:t>
            </a:r>
            <a:r>
              <a:rPr lang="en-US" altLang="ja-JP" b="1" dirty="0" smtClean="0">
                <a:solidFill>
                  <a:srgbClr val="FF0000"/>
                </a:solidFill>
              </a:rPr>
              <a:t>OS</a:t>
            </a:r>
            <a:r>
              <a:rPr lang="ja-JP" altLang="en-US" dirty="0" smtClean="0"/>
              <a:t>の物</a:t>
            </a:r>
            <a:endParaRPr lang="en-US" altLang="zh-CN" dirty="0" smtClean="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a:t>
            </a:r>
            <a:r>
              <a:rPr lang="en-US" altLang="ja-JP" dirty="0" smtClean="0"/>
              <a:t>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r>
              <a:rPr lang="en-US" altLang="ja-JP" dirty="0" smtClean="0"/>
              <a:t>.</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r>
              <a:rPr lang="en-US" altLang="ja-JP" dirty="0" smtClean="0"/>
              <a:t>).</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en-US" altLang="ja-JP" dirty="0" smtClean="0"/>
              <a:t>.</a:t>
            </a:r>
            <a:r>
              <a:rPr lang="ja-JP" altLang="en-US" dirty="0"/>
              <a:t> </a:t>
            </a:r>
            <a:r>
              <a:rPr lang="en-US" altLang="ja-JP" dirty="0" smtClean="0"/>
              <a:t>(11x</a:t>
            </a:r>
            <a:r>
              <a:rPr lang="ja-JP" altLang="en-US" dirty="0" smtClean="0"/>
              <a:t>は多分</a:t>
            </a:r>
            <a:r>
              <a:rPr lang="en-US" altLang="ja-JP" dirty="0" smtClean="0"/>
              <a:t>pin</a:t>
            </a:r>
            <a:r>
              <a:rPr lang="ja-JP" altLang="en-US" dirty="0" smtClean="0"/>
              <a:t>の数を指す</a:t>
            </a:r>
            <a:r>
              <a:rPr lang="en-US" altLang="ja-JP" dirty="0" smtClean="0"/>
              <a:t>)</a:t>
            </a:r>
          </a:p>
          <a:p>
            <a:pPr marL="285750" indent="-285750">
              <a:buFont typeface="Arial" panose="020B0604020202020204" pitchFamily="34" charset="0"/>
              <a:buChar char="•"/>
            </a:pPr>
            <a:endParaRPr lang="en-US" altLang="ja-JP" dirty="0" smtClean="0"/>
          </a:p>
          <a:p>
            <a:pPr marL="285750" indent="-285750">
              <a:buFont typeface="Arial" panose="020B0604020202020204" pitchFamily="34" charset="0"/>
              <a:buChar char="•"/>
            </a:pPr>
            <a:r>
              <a:rPr lang="en-US" altLang="ja-JP" dirty="0" err="1" smtClean="0"/>
              <a:t>Int</a:t>
            </a:r>
            <a:r>
              <a:rPr lang="en-US" altLang="ja-JP" dirty="0" smtClean="0"/>
              <a:t> ?</a:t>
            </a:r>
          </a:p>
          <a:p>
            <a:pPr marL="742950" lvl="1" indent="-285750">
              <a:buFont typeface="Arial" panose="020B0604020202020204" pitchFamily="34" charset="0"/>
              <a:buChar char="•"/>
            </a:pPr>
            <a:endParaRPr lang="en-US" altLang="ja-JP" dirty="0" smtClean="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a:t>
            </a:r>
            <a:r>
              <a:rPr lang="en-US" altLang="ja-JP" dirty="0" smtClean="0"/>
              <a:t>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endParaRPr lang="en-US" altLang="ja-JP" dirty="0" smtClean="0"/>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smtClean="0"/>
              <a:t>IRQ (Interrupt  </a:t>
            </a:r>
            <a:r>
              <a:rPr kumimoji="1" lang="en-US" altLang="ja-JP" dirty="0" err="1" smtClean="0"/>
              <a:t>ReQuest</a:t>
            </a:r>
            <a:r>
              <a:rPr kumimoji="1" lang="en-US" altLang="ja-JP" dirty="0" smtClean="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r>
              <a:rPr lang="en-US" altLang="ja-JP" dirty="0" smtClean="0"/>
              <a:t>.</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r>
              <a:rPr lang="en-US" altLang="ja-JP" dirty="0" smtClean="0"/>
              <a:t>.</a:t>
            </a:r>
          </a:p>
          <a:p>
            <a:r>
              <a:rPr lang="en-US" altLang="ja-JP" dirty="0"/>
              <a:t>both CSI and SPI use </a:t>
            </a:r>
            <a:r>
              <a:rPr lang="en-US" altLang="ja-JP" b="1" dirty="0" smtClean="0"/>
              <a:t>three lines</a:t>
            </a:r>
            <a:r>
              <a:rPr lang="en-US" altLang="ja-JP" dirty="0" smtClean="0"/>
              <a:t> </a:t>
            </a:r>
            <a:r>
              <a:rPr lang="en-US" altLang="ja-JP" dirty="0"/>
              <a:t>-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smtClean="0"/>
              <a:t>octet(</a:t>
            </a:r>
            <a:r>
              <a:rPr kumimoji="1" lang="ja-JP" altLang="en-US" dirty="0" smtClean="0"/>
              <a:t>８位</a:t>
            </a:r>
            <a:r>
              <a:rPr kumimoji="1" lang="en-US" altLang="ja-JP" dirty="0" smtClean="0"/>
              <a:t>)-stream (alias: </a:t>
            </a:r>
            <a:r>
              <a:rPr kumimoji="1" lang="en-US" altLang="ja-JP" dirty="0" err="1" smtClean="0"/>
              <a:t>bytestream</a:t>
            </a:r>
            <a:r>
              <a:rPr kumimoji="1" lang="en-US" altLang="ja-JP" dirty="0" smtClean="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smtClean="0">
                <a:solidFill>
                  <a:srgbClr val="FF0000"/>
                </a:solidFill>
              </a:rPr>
              <a:t>Apache2 server log </a:t>
            </a:r>
            <a:r>
              <a:rPr lang="en-US" altLang="ja-JP" dirty="0" smtClean="0"/>
              <a:t>location:</a:t>
            </a:r>
          </a:p>
          <a:p>
            <a:pPr marL="285750" indent="-285750">
              <a:buFont typeface="Arial" panose="020B0604020202020204" pitchFamily="34" charset="0"/>
              <a:buChar char="•"/>
            </a:pPr>
            <a:r>
              <a:rPr lang="en-US" altLang="ja-JP" dirty="0" smtClean="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smtClean="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smtClean="0">
                <a:solidFill>
                  <a:srgbClr val="FF0000"/>
                </a:solidFill>
              </a:rPr>
              <a:t>SH4A</a:t>
            </a:r>
            <a:r>
              <a:rPr kumimoji="1" lang="en-US" altLang="ja-JP" dirty="0" smtClean="0"/>
              <a:t> = this is the </a:t>
            </a:r>
            <a:r>
              <a:rPr kumimoji="1" lang="en-US" altLang="ja-JP" smtClean="0"/>
              <a:t>name of a </a:t>
            </a:r>
            <a:r>
              <a:rPr kumimoji="1" lang="en-US" altLang="ja-JP" dirty="0" smtClean="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smtClean="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r>
              <a:rPr lang="en-US" altLang="ja-JP" dirty="0" smtClean="0"/>
              <a:t>.)</a:t>
            </a:r>
          </a:p>
          <a:p>
            <a:r>
              <a:rPr lang="ja-JP" altLang="en-US" dirty="0" smtClean="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smtClean="0"/>
              <a:t>) </a:t>
            </a:r>
            <a:r>
              <a:rPr lang="en-US" altLang="ja-JP" dirty="0"/>
              <a:t>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smtClean="0"/>
              <a:t>Stream cipher:</a:t>
            </a:r>
            <a:r>
              <a:rPr lang="ja-JP" altLang="en-US" dirty="0"/>
              <a:t>平文をビット単位あるいはバイト単位などで逐次、暗号化する暗号である</a:t>
            </a:r>
            <a:r>
              <a:rPr lang="ja-JP" altLang="en-US" dirty="0" smtClean="0"/>
              <a:t>。</a:t>
            </a:r>
            <a:endParaRPr lang="en-US" altLang="ja-JP" dirty="0" smtClean="0"/>
          </a:p>
          <a:p>
            <a:pPr marL="285750" indent="-285750">
              <a:buFont typeface="Arial" panose="020B0604020202020204" pitchFamily="34" charset="0"/>
              <a:buChar char="•"/>
            </a:pPr>
            <a:r>
              <a:rPr kumimoji="1" lang="en-US" altLang="ja-JP" dirty="0" smtClean="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a:t>
            </a:r>
            <a:r>
              <a:rPr lang="ja-JP" altLang="en-US" dirty="0" smtClean="0">
                <a:solidFill>
                  <a:srgbClr val="FF0000"/>
                </a:solidFill>
              </a:rPr>
              <a:t>暗号</a:t>
            </a:r>
            <a:r>
              <a:rPr lang="ja-JP" altLang="en-US" dirty="0">
                <a:solidFill>
                  <a:srgbClr val="FF0000"/>
                </a:solidFill>
              </a:rPr>
              <a:t>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smtClean="0">
                <a:solidFill>
                  <a:srgbClr val="FF0000"/>
                </a:solidFill>
              </a:rPr>
              <a:t>TSN</a:t>
            </a:r>
            <a:r>
              <a:rPr kumimoji="1" lang="en-US" altLang="ja-JP" dirty="0" smtClean="0"/>
              <a:t>: </a:t>
            </a:r>
            <a:r>
              <a:rPr lang="en-US" altLang="ja-JP" b="1" dirty="0"/>
              <a:t>Time-Sensitive Networking, formed at November 2012 by renaming the existing </a:t>
            </a:r>
            <a:r>
              <a:rPr lang="en-US" altLang="ja-JP" b="1" u="sng" dirty="0"/>
              <a:t>Audio / Video Bridging </a:t>
            </a:r>
            <a:r>
              <a:rPr lang="en-US" altLang="ja-JP" b="1" dirty="0"/>
              <a:t>Task </a:t>
            </a:r>
            <a:r>
              <a:rPr lang="en-US" altLang="ja-JP" b="1" dirty="0" smtClean="0"/>
              <a:t>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smtClean="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smtClean="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smtClean="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smtClean="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smtClean="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smtClean="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smtClean="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smtClean="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smtClean="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smtClean="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smtClean="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smtClean="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smtClean="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smtClean="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smtClean="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smtClean="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smtClean="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a:t>
            </a:r>
            <a:r>
              <a:rPr lang="ja-JP" altLang="en-US" dirty="0" smtClean="0"/>
              <a:t>は</a:t>
            </a:r>
            <a:endParaRPr lang="en-US" altLang="ja-JP" dirty="0" smtClean="0"/>
          </a:p>
          <a:p>
            <a:r>
              <a:rPr lang="ja-JP" altLang="en-US" dirty="0" smtClean="0"/>
              <a:t>①</a:t>
            </a:r>
            <a:r>
              <a:rPr lang="ja-JP" altLang="en-US" dirty="0"/>
              <a:t>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smtClean="0"/>
              <a:t>some concepts:</a:t>
            </a:r>
          </a:p>
          <a:p>
            <a:pPr marL="285750" indent="-285750">
              <a:buFont typeface="Arial" panose="020B0604020202020204" pitchFamily="34" charset="0"/>
              <a:buChar char="•"/>
            </a:pPr>
            <a:r>
              <a:rPr lang="en-US" altLang="ja-JP" dirty="0" smtClean="0"/>
              <a:t>common security methods</a:t>
            </a:r>
          </a:p>
          <a:p>
            <a:pPr marL="742950" lvl="1" indent="-285750">
              <a:buFont typeface="Arial" panose="020B0604020202020204" pitchFamily="34" charset="0"/>
              <a:buChar char="•"/>
            </a:pPr>
            <a:r>
              <a:rPr kumimoji="1" lang="en-US" altLang="ja-JP" dirty="0" smtClean="0"/>
              <a:t>firewall/anti-Dos</a:t>
            </a:r>
          </a:p>
          <a:p>
            <a:pPr marL="742950" lvl="1" indent="-285750">
              <a:buFont typeface="Arial" panose="020B0604020202020204" pitchFamily="34" charset="0"/>
              <a:buChar char="•"/>
            </a:pPr>
            <a:r>
              <a:rPr lang="en-US" altLang="ja-JP" dirty="0" smtClean="0">
                <a:solidFill>
                  <a:srgbClr val="FF0000"/>
                </a:solidFill>
              </a:rPr>
              <a:t>TLS client(</a:t>
            </a:r>
            <a:r>
              <a:rPr lang="en-US" altLang="ja-JP" b="1" dirty="0"/>
              <a:t>Transport Layer </a:t>
            </a:r>
            <a:r>
              <a:rPr lang="en-US" altLang="ja-JP" b="1" dirty="0" smtClean="0"/>
              <a:t>Security</a:t>
            </a:r>
            <a:r>
              <a:rPr lang="en-US" altLang="ja-JP" dirty="0" smtClean="0">
                <a:solidFill>
                  <a:srgbClr val="FF0000"/>
                </a:solidFill>
              </a:rPr>
              <a:t>)?</a:t>
            </a:r>
          </a:p>
          <a:p>
            <a:pPr marL="742950" lvl="1" indent="-285750">
              <a:buFont typeface="Arial" panose="020B0604020202020204" pitchFamily="34" charset="0"/>
              <a:buChar char="•"/>
            </a:pPr>
            <a:r>
              <a:rPr kumimoji="1" lang="en-US" altLang="ja-JP" dirty="0" smtClean="0"/>
              <a:t>debugger protection</a:t>
            </a:r>
          </a:p>
          <a:p>
            <a:pPr marL="742950" lvl="1" indent="-285750">
              <a:buFont typeface="Arial" panose="020B0604020202020204" pitchFamily="34" charset="0"/>
              <a:buChar char="•"/>
            </a:pPr>
            <a:r>
              <a:rPr lang="en-US" altLang="ja-JP" dirty="0" smtClean="0"/>
              <a:t>mandatory access control</a:t>
            </a:r>
          </a:p>
          <a:p>
            <a:pPr marL="742950" lvl="1" indent="-285750">
              <a:buFont typeface="Arial" panose="020B0604020202020204" pitchFamily="34" charset="0"/>
              <a:buChar char="•"/>
            </a:pPr>
            <a:r>
              <a:rPr kumimoji="1" lang="en-US" altLang="ja-JP" dirty="0" smtClean="0"/>
              <a:t>anti-buffer overflow</a:t>
            </a:r>
          </a:p>
          <a:p>
            <a:pPr marL="742950" lvl="1" indent="-285750">
              <a:buFont typeface="Arial" panose="020B0604020202020204" pitchFamily="34" charset="0"/>
              <a:buChar char="•"/>
            </a:pPr>
            <a:r>
              <a:rPr lang="en-US" altLang="ja-JP" dirty="0" smtClean="0"/>
              <a:t>integrity verification</a:t>
            </a:r>
          </a:p>
          <a:p>
            <a:pPr marL="742950" lvl="1" indent="-285750">
              <a:buFont typeface="Arial" panose="020B0604020202020204" pitchFamily="34" charset="0"/>
              <a:buChar char="•"/>
            </a:pPr>
            <a:r>
              <a:rPr kumimoji="1" lang="en-US" altLang="ja-JP" dirty="0" smtClean="0"/>
              <a:t>OTA verification</a:t>
            </a:r>
          </a:p>
          <a:p>
            <a:pPr marL="742950" lvl="1" indent="-285750">
              <a:buFont typeface="Arial" panose="020B0604020202020204" pitchFamily="34" charset="0"/>
              <a:buChar char="•"/>
            </a:pPr>
            <a:r>
              <a:rPr lang="en-US" altLang="ja-JP" dirty="0" smtClean="0"/>
              <a:t>secure boot</a:t>
            </a:r>
            <a:endParaRPr kumimoji="1" lang="en-US" altLang="ja-JP" dirty="0" smtClean="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smtClean="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smtClean="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smtClean="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smtClean="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smtClean="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smtClean="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smtClean="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smtClean="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smtClean="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smtClean="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smtClean="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smtClean="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smtClean="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smtClean="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smtClean="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smtClean="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smtClean="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smtClean="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smtClean="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smtClean="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smtClean="0"/>
              <a:t>IoT</a:t>
            </a:r>
            <a:r>
              <a:rPr lang="ja-JP" altLang="en-US" b="1" dirty="0" smtClean="0"/>
              <a:t>家電領域：</a:t>
            </a:r>
            <a:r>
              <a:rPr lang="en-US" altLang="ja-JP" b="1" dirty="0" smtClean="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smtClean="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smtClean="0">
                <a:solidFill>
                  <a:srgbClr val="FF0000"/>
                </a:solidFill>
              </a:rPr>
              <a:t>NIST</a:t>
            </a:r>
            <a:r>
              <a:rPr kumimoji="1" lang="en-US" altLang="ja-JP" dirty="0" smtClean="0"/>
              <a:t> (National Institute of Standards and Technology)</a:t>
            </a:r>
          </a:p>
          <a:p>
            <a:r>
              <a:rPr kumimoji="1" lang="ja-JP" altLang="en-US" dirty="0" smtClean="0"/>
              <a:t>参考：</a:t>
            </a:r>
            <a:r>
              <a:rPr lang="en-US" altLang="ja-JP" dirty="0"/>
              <a:t>[</a:t>
            </a:r>
            <a:r>
              <a:rPr lang="en-US" altLang="ja-JP" dirty="0" smtClean="0"/>
              <a:t>ref]NIST.SP.800-57pt1r4.pdf</a:t>
            </a:r>
          </a:p>
          <a:p>
            <a:r>
              <a:rPr lang="en-US" altLang="ja-JP" dirty="0" smtClean="0"/>
              <a:t>When using RSA to generate session key, and AES + session key to secure the communication, the following key length combination is recommended</a:t>
            </a:r>
          </a:p>
          <a:p>
            <a:r>
              <a:rPr kumimoji="1" lang="en-US" altLang="ja-JP" dirty="0" smtClean="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gridCol w="7854005"/>
              </a:tblGrid>
              <a:tr h="370840">
                <a:tc>
                  <a:txBody>
                    <a:bodyPr/>
                    <a:lstStyle/>
                    <a:p>
                      <a:r>
                        <a:rPr kumimoji="1" lang="ja-JP" altLang="en-US" dirty="0" smtClean="0"/>
                        <a:t>車載</a:t>
                      </a:r>
                      <a:r>
                        <a:rPr kumimoji="1" lang="en-US" altLang="ja-JP" dirty="0" smtClean="0"/>
                        <a:t>LAN</a:t>
                      </a:r>
                      <a:r>
                        <a:rPr kumimoji="1" lang="ja-JP" altLang="en-US" dirty="0" smtClean="0"/>
                        <a:t>技術</a:t>
                      </a:r>
                      <a:endParaRPr kumimoji="1" lang="ja-JP" altLang="en-US" dirty="0"/>
                    </a:p>
                  </a:txBody>
                  <a:tcPr marL="99060" marR="99060"/>
                </a:tc>
                <a:tc>
                  <a:txBody>
                    <a:bodyPr/>
                    <a:lstStyle/>
                    <a:p>
                      <a:r>
                        <a:rPr kumimoji="1" lang="ja-JP" altLang="en-US" dirty="0" smtClean="0"/>
                        <a:t>概要</a:t>
                      </a:r>
                      <a:endParaRPr kumimoji="1" lang="ja-JP" altLang="en-US" dirty="0"/>
                    </a:p>
                  </a:txBody>
                  <a:tcPr marL="99060" marR="99060"/>
                </a:tc>
              </a:tr>
              <a:tr h="370840">
                <a:tc>
                  <a:txBody>
                    <a:bodyPr/>
                    <a:lstStyle/>
                    <a:p>
                      <a:r>
                        <a:rPr kumimoji="1" lang="en-US" altLang="ja-JP" dirty="0" smtClean="0"/>
                        <a:t>Ethernet AVB </a:t>
                      </a:r>
                      <a:endParaRPr kumimoji="1" lang="ja-JP" altLang="en-US" dirty="0"/>
                    </a:p>
                  </a:txBody>
                  <a:tcPr marL="99060" marR="99060"/>
                </a:tc>
                <a:tc>
                  <a:txBody>
                    <a:bodyPr/>
                    <a:lstStyle/>
                    <a:p>
                      <a:r>
                        <a:rPr kumimoji="1" lang="ja-JP" altLang="en-US" dirty="0" smtClean="0"/>
                        <a:t>タイミングの制約が厳しい信号の送受信を目的に</a:t>
                      </a:r>
                      <a:r>
                        <a:rPr kumimoji="1" lang="en-US" altLang="ja-JP" dirty="0" smtClean="0"/>
                        <a:t>IEEE</a:t>
                      </a:r>
                      <a:r>
                        <a:rPr kumimoji="1" lang="ja-JP" altLang="en-US" dirty="0" smtClean="0"/>
                        <a:t>で標準化された技術</a:t>
                      </a:r>
                      <a:endParaRPr kumimoji="1" lang="ja-JP" altLang="en-US" dirty="0"/>
                    </a:p>
                  </a:txBody>
                  <a:tcPr marL="99060" marR="99060"/>
                </a:tc>
              </a:tr>
              <a:tr h="370840">
                <a:tc>
                  <a:txBody>
                    <a:bodyPr/>
                    <a:lstStyle/>
                    <a:p>
                      <a:r>
                        <a:rPr kumimoji="1" lang="en-US" altLang="ja-JP" dirty="0" smtClean="0"/>
                        <a:t>IEEE802.1 TSN</a:t>
                      </a:r>
                      <a:endParaRPr kumimoji="1" lang="ja-JP" altLang="en-US" dirty="0"/>
                    </a:p>
                  </a:txBody>
                  <a:tcPr marL="99060" marR="99060"/>
                </a:tc>
                <a:tc>
                  <a:txBody>
                    <a:bodyPr/>
                    <a:lstStyle/>
                    <a:p>
                      <a:r>
                        <a:rPr kumimoji="1" lang="ja-JP" altLang="en-US" dirty="0" smtClean="0"/>
                        <a:t>産業</a:t>
                      </a:r>
                      <a:r>
                        <a:rPr kumimoji="1" lang="en-US" altLang="ja-JP" dirty="0" smtClean="0"/>
                        <a:t>/</a:t>
                      </a:r>
                      <a:r>
                        <a:rPr kumimoji="1" lang="ja-JP" altLang="en-US" dirty="0" smtClean="0"/>
                        <a:t>自動車用途向けへ普及を目的として</a:t>
                      </a:r>
                      <a:r>
                        <a:rPr kumimoji="1" lang="en-US" altLang="ja-JP" dirty="0" smtClean="0"/>
                        <a:t>Ethernet</a:t>
                      </a:r>
                      <a:r>
                        <a:rPr kumimoji="1" lang="en-US" altLang="ja-JP" baseline="0" dirty="0" smtClean="0"/>
                        <a:t> AVB</a:t>
                      </a:r>
                      <a:r>
                        <a:rPr kumimoji="1" lang="ja-JP" altLang="en-US" baseline="0" dirty="0" smtClean="0"/>
                        <a:t>を拡張した規格</a:t>
                      </a:r>
                      <a:endParaRPr kumimoji="1" lang="ja-JP" altLang="en-US" dirty="0"/>
                    </a:p>
                  </a:txBody>
                  <a:tcPr marL="99060" marR="99060"/>
                </a:tc>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gridCol w="3963574"/>
                <a:gridCol w="4459021"/>
              </a:tblGrid>
              <a:tr h="370840">
                <a:tc>
                  <a:txBody>
                    <a:bodyPr/>
                    <a:lstStyle/>
                    <a:p>
                      <a:endParaRPr kumimoji="1" lang="ja-JP" altLang="en-US" dirty="0"/>
                    </a:p>
                  </a:txBody>
                  <a:tcPr marL="99060" marR="99060"/>
                </a:tc>
                <a:tc>
                  <a:txBody>
                    <a:bodyPr/>
                    <a:lstStyle/>
                    <a:p>
                      <a:r>
                        <a:rPr kumimoji="1" lang="en-US" altLang="ja-JP" dirty="0" smtClean="0"/>
                        <a:t>AVB(Audio Video Bridging)</a:t>
                      </a:r>
                      <a:endParaRPr kumimoji="1" lang="ja-JP" altLang="en-US" dirty="0"/>
                    </a:p>
                  </a:txBody>
                  <a:tcPr marL="99060" marR="99060"/>
                </a:tc>
                <a:tc>
                  <a:txBody>
                    <a:bodyPr/>
                    <a:lstStyle/>
                    <a:p>
                      <a:r>
                        <a:rPr kumimoji="1" lang="en-US" altLang="ja-JP" dirty="0" smtClean="0"/>
                        <a:t>TSN(Time</a:t>
                      </a:r>
                      <a:r>
                        <a:rPr kumimoji="1" lang="en-US" altLang="ja-JP" baseline="0" dirty="0" smtClean="0"/>
                        <a:t>-Sensitive Networking)</a:t>
                      </a:r>
                      <a:endParaRPr kumimoji="1" lang="ja-JP" altLang="en-US" dirty="0"/>
                    </a:p>
                  </a:txBody>
                  <a:tcPr marL="99060" marR="99060"/>
                </a:tc>
              </a:tr>
              <a:tr h="370840">
                <a:tc>
                  <a:txBody>
                    <a:bodyPr/>
                    <a:lstStyle/>
                    <a:p>
                      <a:r>
                        <a:rPr kumimoji="1" lang="ja-JP" altLang="en-US" dirty="0" smtClean="0"/>
                        <a:t>目的</a:t>
                      </a:r>
                      <a:endParaRPr kumimoji="1" lang="ja-JP" altLang="en-US" dirty="0"/>
                    </a:p>
                  </a:txBody>
                  <a:tcPr marL="99060" marR="99060"/>
                </a:tc>
                <a:tc>
                  <a:txBody>
                    <a:bodyPr/>
                    <a:lstStyle/>
                    <a:p>
                      <a:r>
                        <a:rPr kumimoji="1" lang="en-US" altLang="ja-JP" dirty="0" smtClean="0"/>
                        <a:t>Audio Video</a:t>
                      </a:r>
                      <a:r>
                        <a:rPr kumimoji="1" lang="ja-JP" altLang="en-US" dirty="0" smtClean="0"/>
                        <a:t>の同期</a:t>
                      </a:r>
                      <a:endParaRPr kumimoji="1" lang="ja-JP" altLang="en-US" dirty="0"/>
                    </a:p>
                  </a:txBody>
                  <a:tcPr marL="99060" marR="99060"/>
                </a:tc>
                <a:tc>
                  <a:txBody>
                    <a:bodyPr/>
                    <a:lstStyle/>
                    <a:p>
                      <a:r>
                        <a:rPr kumimoji="1" lang="ja-JP" altLang="en-US" dirty="0" smtClean="0"/>
                        <a:t>制御アプリケーション</a:t>
                      </a:r>
                      <a:endParaRPr kumimoji="1" lang="ja-JP" altLang="en-US" dirty="0"/>
                    </a:p>
                  </a:txBody>
                  <a:tcPr marL="99060" marR="99060"/>
                </a:tc>
              </a:tr>
              <a:tr h="370840">
                <a:tc>
                  <a:txBody>
                    <a:bodyPr/>
                    <a:lstStyle/>
                    <a:p>
                      <a:r>
                        <a:rPr kumimoji="1" lang="ja-JP" altLang="en-US" dirty="0" smtClean="0"/>
                        <a:t>特徴</a:t>
                      </a:r>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時刻同期</a:t>
                      </a:r>
                      <a:r>
                        <a:rPr kumimoji="1" lang="en-US" altLang="ja-JP" dirty="0" smtClean="0">
                          <a:solidFill>
                            <a:srgbClr val="0070C0"/>
                          </a:solidFill>
                        </a:rPr>
                        <a:t>(</a:t>
                      </a:r>
                      <a:r>
                        <a:rPr lang="en-US" altLang="ja-JP" sz="1800" dirty="0" smtClean="0">
                          <a:solidFill>
                            <a:srgbClr val="0070C0"/>
                          </a:solidFill>
                        </a:rPr>
                        <a:t>802.1AS)</a:t>
                      </a:r>
                      <a:endParaRPr kumimoji="1" lang="en-US" altLang="ja-JP" dirty="0" smtClean="0">
                        <a:solidFill>
                          <a:srgbClr val="0070C0"/>
                        </a:solidFill>
                      </a:endParaRPr>
                    </a:p>
                    <a:p>
                      <a:pPr marL="0" indent="0">
                        <a:buNone/>
                      </a:pPr>
                      <a:r>
                        <a:rPr lang="ja-JP" altLang="en-US" dirty="0" smtClean="0"/>
                        <a:t>ストリーム予約</a:t>
                      </a:r>
                      <a:r>
                        <a:rPr lang="en-US" altLang="ja-JP" dirty="0" smtClean="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トラフィックシェーピング</a:t>
                      </a:r>
                      <a:r>
                        <a:rPr lang="en-US" altLang="ja-JP" dirty="0" smtClean="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smtClean="0"/>
                        <a:t>時刻同期 </a:t>
                      </a:r>
                      <a:r>
                        <a:rPr kumimoji="1" lang="en-US" altLang="ja-JP" dirty="0" smtClean="0">
                          <a:solidFill>
                            <a:srgbClr val="0070C0"/>
                          </a:solidFill>
                        </a:rPr>
                        <a:t>(</a:t>
                      </a:r>
                      <a:r>
                        <a:rPr lang="en-US" altLang="ja-JP" sz="1800" dirty="0" smtClean="0">
                          <a:solidFill>
                            <a:srgbClr val="0070C0"/>
                          </a:solidFill>
                        </a:rPr>
                        <a:t>802.1AS-rev)</a:t>
                      </a:r>
                      <a:endParaRPr kumimoji="1" lang="en-US" altLang="ja-JP" dirty="0" smtClean="0">
                        <a:solidFill>
                          <a:srgbClr val="0070C0"/>
                        </a:solidFill>
                      </a:endParaRPr>
                    </a:p>
                    <a:p>
                      <a:pPr marL="0" indent="0">
                        <a:buNone/>
                      </a:pPr>
                      <a:r>
                        <a:rPr lang="ja-JP" altLang="en-US" dirty="0" smtClean="0"/>
                        <a:t>ストリーム予約</a:t>
                      </a:r>
                      <a:r>
                        <a:rPr lang="en-US" altLang="ja-JP" dirty="0" smtClean="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smtClean="0"/>
                        <a:t>トラフィックシェーピング</a:t>
                      </a:r>
                      <a:r>
                        <a:rPr lang="en-US" altLang="ja-JP" dirty="0" smtClean="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smtClean="0">
                          <a:solidFill>
                            <a:srgbClr val="FF0000"/>
                          </a:solidFill>
                        </a:rPr>
                        <a:t>侵入検知</a:t>
                      </a:r>
                      <a:r>
                        <a:rPr lang="en-US" altLang="ja-JP" dirty="0" smtClean="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smtClean="0">
                          <a:solidFill>
                            <a:srgbClr val="FF0000"/>
                          </a:solidFill>
                          <a:effectLst/>
                          <a:latin typeface="+mn-lt"/>
                          <a:ea typeface="+mn-ea"/>
                          <a:cs typeface="+mn-cs"/>
                        </a:rPr>
                        <a:t>低遅延</a:t>
                      </a:r>
                      <a:r>
                        <a:rPr kumimoji="1" lang="en-US" altLang="ja-JP" sz="1800" b="1" kern="1200" dirty="0" smtClean="0">
                          <a:solidFill>
                            <a:srgbClr val="FF0000"/>
                          </a:solidFill>
                          <a:effectLst/>
                          <a:latin typeface="+mn-lt"/>
                          <a:ea typeface="+mn-ea"/>
                          <a:cs typeface="+mn-cs"/>
                        </a:rPr>
                        <a:t>(</a:t>
                      </a:r>
                      <a:r>
                        <a:rPr kumimoji="1" lang="ja-JP" altLang="en-US" sz="1800" b="1" kern="1200" dirty="0" smtClean="0">
                          <a:solidFill>
                            <a:srgbClr val="FF0000"/>
                          </a:solidFill>
                          <a:effectLst/>
                          <a:latin typeface="+mn-lt"/>
                          <a:ea typeface="+mn-ea"/>
                          <a:cs typeface="+mn-cs"/>
                        </a:rPr>
                        <a:t>制御フレーム</a:t>
                      </a:r>
                      <a:r>
                        <a:rPr kumimoji="1" lang="en-US" altLang="ja-JP" sz="1800" b="1" kern="1200" dirty="0" smtClean="0">
                          <a:solidFill>
                            <a:srgbClr val="FF0000"/>
                          </a:solidFill>
                          <a:effectLst/>
                          <a:latin typeface="+mn-lt"/>
                          <a:ea typeface="+mn-ea"/>
                          <a:cs typeface="+mn-cs"/>
                        </a:rPr>
                        <a:t>)</a:t>
                      </a:r>
                      <a:r>
                        <a:rPr lang="en-US" altLang="ja-JP" b="1" dirty="0" smtClean="0">
                          <a:solidFill>
                            <a:srgbClr val="FF0000"/>
                          </a:solidFill>
                        </a:rPr>
                        <a:t> </a:t>
                      </a:r>
                      <a:r>
                        <a:rPr lang="en-US" altLang="ja-JP" dirty="0" smtClean="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smtClean="0">
                          <a:solidFill>
                            <a:srgbClr val="FF0000"/>
                          </a:solidFill>
                        </a:rPr>
                        <a:t>信頼性</a:t>
                      </a:r>
                      <a:r>
                        <a:rPr lang="en-US" altLang="ja-JP" dirty="0" smtClean="0">
                          <a:solidFill>
                            <a:srgbClr val="FF0000"/>
                          </a:solidFill>
                        </a:rPr>
                        <a:t>(802.1CB)</a:t>
                      </a:r>
                    </a:p>
                  </a:txBody>
                  <a:tcPr marL="99060" marR="99060"/>
                </a:tc>
              </a:tr>
              <a:tr h="370840">
                <a:tc>
                  <a:txBody>
                    <a:bodyPr/>
                    <a:lstStyle/>
                    <a:p>
                      <a:r>
                        <a:rPr kumimoji="1" lang="ja-JP" altLang="en-US" dirty="0" smtClean="0"/>
                        <a:t>車載</a:t>
                      </a:r>
                      <a:endParaRPr kumimoji="1" lang="en-US" altLang="ja-JP" dirty="0" smtClean="0"/>
                    </a:p>
                    <a:p>
                      <a:r>
                        <a:rPr kumimoji="1" lang="ja-JP" altLang="en-US" dirty="0" smtClean="0"/>
                        <a:t>分野</a:t>
                      </a:r>
                      <a:endParaRPr kumimoji="1" lang="ja-JP" altLang="en-US" dirty="0"/>
                    </a:p>
                  </a:txBody>
                  <a:tcPr marL="99060" marR="99060"/>
                </a:tc>
                <a:tc>
                  <a:txBody>
                    <a:bodyPr/>
                    <a:lstStyle/>
                    <a:p>
                      <a:r>
                        <a:rPr kumimoji="1" lang="ja-JP" altLang="en-US" dirty="0" smtClean="0"/>
                        <a:t>インフォテイメント</a:t>
                      </a:r>
                      <a:endParaRPr kumimoji="1" lang="ja-JP" altLang="en-US" dirty="0"/>
                    </a:p>
                  </a:txBody>
                  <a:tcPr marL="99060" marR="99060"/>
                </a:tc>
                <a:tc>
                  <a:txBody>
                    <a:bodyPr/>
                    <a:lstStyle/>
                    <a:p>
                      <a:r>
                        <a:rPr kumimoji="1" lang="ja-JP" altLang="en-US" dirty="0" smtClean="0"/>
                        <a:t>バックボーン</a:t>
                      </a:r>
                      <a:endParaRPr kumimoji="1" lang="en-US" altLang="ja-JP" dirty="0" smtClean="0"/>
                    </a:p>
                    <a:p>
                      <a:r>
                        <a:rPr kumimoji="1" lang="ja-JP" altLang="en-US" dirty="0" smtClean="0"/>
                        <a:t>制御アプリケーション</a:t>
                      </a:r>
                      <a:endParaRPr kumimoji="1" lang="ja-JP" altLang="en-US" dirty="0"/>
                    </a:p>
                  </a:txBody>
                  <a:tcPr marL="99060" marR="99060"/>
                </a:tc>
              </a:tr>
              <a:tr h="370840">
                <a:tc>
                  <a:txBody>
                    <a:bodyPr/>
                    <a:lstStyle/>
                    <a:p>
                      <a:r>
                        <a:rPr kumimoji="1" lang="ja-JP" altLang="en-US" dirty="0" smtClean="0"/>
                        <a:t>標準化</a:t>
                      </a:r>
                      <a:endParaRPr kumimoji="1" lang="ja-JP" altLang="en-US" dirty="0"/>
                    </a:p>
                  </a:txBody>
                  <a:tcPr marL="99060" marR="99060"/>
                </a:tc>
                <a:tc>
                  <a:txBody>
                    <a:bodyPr/>
                    <a:lstStyle/>
                    <a:p>
                      <a:r>
                        <a:rPr kumimoji="1" lang="ja-JP" altLang="en-US" dirty="0" smtClean="0"/>
                        <a:t>車載プロファイルが規定されている。</a:t>
                      </a:r>
                      <a:endParaRPr kumimoji="1" lang="ja-JP" altLang="en-US" dirty="0"/>
                    </a:p>
                  </a:txBody>
                  <a:tcPr marL="99060" marR="99060"/>
                </a:tc>
                <a:tc>
                  <a:txBody>
                    <a:bodyPr/>
                    <a:lstStyle/>
                    <a:p>
                      <a:r>
                        <a:rPr kumimoji="1" lang="ja-JP" altLang="en-US" dirty="0" smtClean="0"/>
                        <a:t>全ての使用が</a:t>
                      </a:r>
                      <a:r>
                        <a:rPr kumimoji="1" lang="en-US" altLang="ja-JP" dirty="0" smtClean="0"/>
                        <a:t>draft</a:t>
                      </a:r>
                      <a:r>
                        <a:rPr kumimoji="1" lang="ja-JP" altLang="en-US" dirty="0" smtClean="0"/>
                        <a:t>レベル。</a:t>
                      </a:r>
                      <a:endParaRPr kumimoji="1" lang="en-US" altLang="ja-JP" dirty="0" smtClean="0"/>
                    </a:p>
                    <a:p>
                      <a:r>
                        <a:rPr kumimoji="1" lang="ja-JP" altLang="en-US" dirty="0" smtClean="0"/>
                        <a:t>車載プロファイルは無い。</a:t>
                      </a:r>
                      <a:endParaRPr kumimoji="1" lang="ja-JP" altLang="en-US" dirty="0"/>
                    </a:p>
                  </a:txBody>
                  <a:tcPr marL="99060" marR="99060"/>
                </a:tc>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smtClean="0"/>
              <a:t>車載</a:t>
            </a:r>
            <a:r>
              <a:rPr lang="en-US" altLang="ja-JP" dirty="0" smtClean="0"/>
              <a:t>Ethernet</a:t>
            </a:r>
            <a:r>
              <a:rPr lang="ja-JP" altLang="en-US" dirty="0" smtClean="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smtClean="0"/>
              <a:t>WTF is </a:t>
            </a:r>
            <a:r>
              <a:rPr kumimoji="1" lang="en-US" altLang="ja-JP" b="1" u="sng" dirty="0" smtClean="0">
                <a:solidFill>
                  <a:srgbClr val="FF0000"/>
                </a:solidFill>
              </a:rPr>
              <a:t>auto encoder</a:t>
            </a:r>
            <a:r>
              <a:rPr kumimoji="1" lang="en-US" altLang="ja-JP" dirty="0" smtClean="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a:t>
            </a:r>
            <a:r>
              <a:rPr lang="en-US" altLang="ja-JP" b="1" u="sng" dirty="0" smtClean="0"/>
              <a:t>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a:t>
            </a:r>
            <a:r>
              <a:rPr lang="en-US" altLang="ja-JP" dirty="0" smtClean="0"/>
              <a:t>,</a:t>
            </a:r>
            <a:r>
              <a:rPr lang="en-US" altLang="ja-JP" dirty="0"/>
              <a:t> via obtaining a set of principal variables. </a:t>
            </a:r>
            <a:r>
              <a:rPr lang="en-US" altLang="ja-JP" dirty="0" smtClean="0"/>
              <a:t>(</a:t>
            </a:r>
            <a:r>
              <a:rPr lang="ja-JP" altLang="en-US" dirty="0" smtClean="0"/>
              <a:t>特徴量の数を減少する</a:t>
            </a:r>
            <a:r>
              <a:rPr lang="en-US" altLang="ja-JP" dirty="0" smtClean="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smtClean="0">
                <a:solidFill>
                  <a:srgbClr val="FF0000"/>
                </a:solidFill>
              </a:rPr>
              <a:t>CMI-ECU</a:t>
            </a:r>
            <a:r>
              <a:rPr kumimoji="1" lang="en-US" altLang="ja-JP" dirty="0" smtClean="0"/>
              <a:t>(</a:t>
            </a:r>
            <a:r>
              <a:rPr lang="ja-JP" altLang="ja-JP" dirty="0"/>
              <a:t>集中監視・撃ち落し</a:t>
            </a:r>
            <a:r>
              <a:rPr lang="en-US" altLang="ja-JP" dirty="0"/>
              <a:t>ECU</a:t>
            </a:r>
            <a:r>
              <a:rPr kumimoji="1" lang="en-US" altLang="ja-JP" dirty="0" smtClean="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smtClean="0"/>
              <a:t>when try to </a:t>
            </a:r>
            <a:r>
              <a:rPr lang="en-US" altLang="ja-JP" b="1" dirty="0" smtClean="0">
                <a:solidFill>
                  <a:srgbClr val="FF0000"/>
                </a:solidFill>
              </a:rPr>
              <a:t>normalize</a:t>
            </a:r>
            <a:r>
              <a:rPr lang="en-US" altLang="ja-JP" dirty="0" smtClean="0">
                <a:solidFill>
                  <a:srgbClr val="FF0000"/>
                </a:solidFill>
              </a:rPr>
              <a:t> </a:t>
            </a:r>
            <a:r>
              <a:rPr lang="en-US" altLang="ja-JP" dirty="0" smtClean="0"/>
              <a:t>dataset by </a:t>
            </a:r>
            <a:r>
              <a:rPr lang="en-US" altLang="ja-JP" b="1" u="sng" dirty="0" err="1" smtClean="0"/>
              <a:t>std</a:t>
            </a:r>
            <a:r>
              <a:rPr lang="en-US" altLang="ja-JP" dirty="0" smtClean="0"/>
              <a:t>:</a:t>
            </a:r>
          </a:p>
          <a:p>
            <a:pPr marL="285750" indent="-285750">
              <a:buFont typeface="Arial" panose="020B0604020202020204" pitchFamily="34" charset="0"/>
              <a:buChar char="•"/>
            </a:pPr>
            <a:r>
              <a:rPr kumimoji="1" lang="en-US" altLang="ja-JP" b="1" dirty="0" smtClean="0">
                <a:solidFill>
                  <a:srgbClr val="FF0000"/>
                </a:solidFill>
              </a:rPr>
              <a:t>(X – mean(X)) / </a:t>
            </a:r>
            <a:r>
              <a:rPr kumimoji="1" lang="en-US" altLang="ja-JP" b="1" dirty="0" err="1" smtClean="0">
                <a:solidFill>
                  <a:srgbClr val="FF0000"/>
                </a:solidFill>
              </a:rPr>
              <a:t>std</a:t>
            </a:r>
            <a:r>
              <a:rPr kumimoji="1" lang="en-US" altLang="ja-JP" b="1" dirty="0" smtClean="0">
                <a:solidFill>
                  <a:srgbClr val="FF0000"/>
                </a:solidFill>
              </a:rPr>
              <a:t>(X)</a:t>
            </a:r>
          </a:p>
          <a:p>
            <a:pPr marL="285750" indent="-285750">
              <a:buFont typeface="Arial" panose="020B0604020202020204" pitchFamily="34" charset="0"/>
              <a:buChar char="•"/>
            </a:pPr>
            <a:r>
              <a:rPr lang="en-US" altLang="ja-JP" b="1" dirty="0" smtClean="0">
                <a:solidFill>
                  <a:srgbClr val="FFC000"/>
                </a:solidFill>
              </a:rPr>
              <a:t>orange</a:t>
            </a:r>
            <a:r>
              <a:rPr lang="en-US" altLang="ja-JP" b="1" dirty="0" smtClean="0"/>
              <a:t> = normalize(</a:t>
            </a:r>
            <a:r>
              <a:rPr lang="en-US" altLang="ja-JP" b="1" dirty="0" smtClean="0">
                <a:solidFill>
                  <a:srgbClr val="FF0000"/>
                </a:solidFill>
              </a:rPr>
              <a:t>red points</a:t>
            </a:r>
            <a:r>
              <a:rPr lang="en-US" altLang="ja-JP" b="1" dirty="0" smtClean="0"/>
              <a:t>)</a:t>
            </a:r>
          </a:p>
          <a:p>
            <a:pPr marL="285750" indent="-285750">
              <a:buFont typeface="Arial" panose="020B0604020202020204" pitchFamily="34" charset="0"/>
              <a:buChar char="•"/>
            </a:pPr>
            <a:r>
              <a:rPr lang="en-US" altLang="ja-JP" b="1" dirty="0" smtClean="0"/>
              <a:t>after normalization, the standard deviation of </a:t>
            </a:r>
            <a:r>
              <a:rPr lang="en-US" altLang="ja-JP" b="1" dirty="0" smtClean="0">
                <a:solidFill>
                  <a:srgbClr val="FFC000"/>
                </a:solidFill>
              </a:rPr>
              <a:t>orange</a:t>
            </a:r>
            <a:r>
              <a:rPr lang="en-US" altLang="ja-JP" b="1" dirty="0" smtClean="0"/>
              <a:t> = </a:t>
            </a:r>
            <a:r>
              <a:rPr lang="en-US" altLang="ja-JP" b="1" u="sng" dirty="0" smtClean="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smtClean="0">
                <a:solidFill>
                  <a:srgbClr val="FF0000"/>
                </a:solidFill>
              </a:rPr>
              <a:t>ROI</a:t>
            </a:r>
            <a:r>
              <a:rPr kumimoji="1" lang="en-US" altLang="ja-JP" dirty="0" smtClean="0">
                <a:solidFill>
                  <a:srgbClr val="FF0000"/>
                </a:solidFill>
              </a:rPr>
              <a:t> </a:t>
            </a:r>
            <a:r>
              <a:rPr kumimoji="1" lang="en-US" altLang="ja-JP" dirty="0" smtClean="0"/>
              <a:t>(return on investment):</a:t>
            </a:r>
          </a:p>
          <a:p>
            <a:pPr marL="285750" indent="-285750">
              <a:buFont typeface="Arial" panose="020B0604020202020204" pitchFamily="34" charset="0"/>
              <a:buChar char="•"/>
            </a:pPr>
            <a:r>
              <a:rPr lang="zh-CN" altLang="en-US" dirty="0" smtClean="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smtClean="0"/>
              <a:t>特許について：</a:t>
            </a:r>
            <a:endParaRPr kumimoji="1" lang="en-US" altLang="ja-JP" dirty="0" smtClean="0"/>
          </a:p>
          <a:p>
            <a:pPr marL="285750" indent="-285750">
              <a:buFont typeface="Arial" panose="020B0604020202020204" pitchFamily="34" charset="0"/>
              <a:buChar char="•"/>
            </a:pPr>
            <a:r>
              <a:rPr lang="ja-JP" altLang="en-US" dirty="0" smtClean="0"/>
              <a:t>検索</a:t>
            </a:r>
            <a:r>
              <a:rPr lang="en-US" altLang="ja-JP" dirty="0" smtClean="0"/>
              <a:t>:</a:t>
            </a:r>
          </a:p>
          <a:p>
            <a:pPr marL="742950" lvl="1" indent="-285750">
              <a:buFont typeface="Arial" panose="020B0604020202020204" pitchFamily="34" charset="0"/>
              <a:buChar char="•"/>
            </a:pPr>
            <a:r>
              <a:rPr lang="en-US" altLang="ja-JP" b="1" u="sng" dirty="0">
                <a:hlinkClick r:id="rId3"/>
              </a:rPr>
              <a:t>http://iweb.mei.co.jp/gpat/patlics</a:t>
            </a:r>
            <a:r>
              <a:rPr lang="en-US" altLang="ja-JP" b="1" u="sng" dirty="0" smtClean="0">
                <a:hlinkClick r:id="rId3"/>
              </a:rPr>
              <a:t>/</a:t>
            </a:r>
            <a:endParaRPr lang="en-US" altLang="ja-JP" b="1" u="sng" dirty="0" smtClean="0"/>
          </a:p>
          <a:p>
            <a:pPr marL="742950" lvl="1" indent="-285750">
              <a:buFont typeface="Arial" panose="020B0604020202020204" pitchFamily="34" charset="0"/>
              <a:buChar char="•"/>
            </a:pPr>
            <a:r>
              <a:rPr lang="ja-JP" altLang="en-US" dirty="0" smtClean="0"/>
              <a:t>国際特許分類検索（</a:t>
            </a:r>
            <a:r>
              <a:rPr lang="en-US" altLang="ja-JP" smtClean="0"/>
              <a:t>IPC: G06F </a:t>
            </a:r>
            <a:r>
              <a:rPr lang="en-US" altLang="ja-JP" dirty="0" smtClean="0"/>
              <a:t>21/XX looks promising</a:t>
            </a:r>
            <a:r>
              <a:rPr lang="ja-JP" altLang="en-US" dirty="0" smtClean="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smtClean="0"/>
              <a:t>another good way to </a:t>
            </a:r>
            <a:r>
              <a:rPr lang="en-US" altLang="ja-JP" sz="1400" b="1" dirty="0" smtClean="0">
                <a:solidFill>
                  <a:srgbClr val="FF0000"/>
                </a:solidFill>
              </a:rPr>
              <a:t>normalize</a:t>
            </a:r>
            <a:r>
              <a:rPr lang="en-US" altLang="ja-JP" sz="1400" dirty="0" smtClean="0">
                <a:solidFill>
                  <a:srgbClr val="FF0000"/>
                </a:solidFill>
              </a:rPr>
              <a:t> </a:t>
            </a:r>
            <a:r>
              <a:rPr lang="en-US" altLang="ja-JP" sz="1400" dirty="0" smtClean="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smtClean="0">
                <a:solidFill>
                  <a:srgbClr val="FF0000"/>
                </a:solidFill>
              </a:rPr>
              <a:t>Twilo</a:t>
            </a:r>
            <a:r>
              <a:rPr kumimoji="1" lang="en-US" altLang="ja-JP" b="1" dirty="0" smtClean="0">
                <a:solidFill>
                  <a:srgbClr val="FF0000"/>
                </a:solidFill>
              </a:rPr>
              <a:t> </a:t>
            </a:r>
            <a:r>
              <a:rPr kumimoji="1" lang="en-US" altLang="ja-JP" b="1" dirty="0" err="1" smtClean="0">
                <a:solidFill>
                  <a:srgbClr val="FF0000"/>
                </a:solidFill>
              </a:rPr>
              <a:t>api</a:t>
            </a:r>
            <a:r>
              <a:rPr kumimoji="1" lang="en-US" altLang="ja-JP" b="1" dirty="0" smtClean="0">
                <a:solidFill>
                  <a:srgbClr val="FF0000"/>
                </a:solidFill>
              </a:rPr>
              <a:t> </a:t>
            </a:r>
            <a:r>
              <a:rPr kumimoji="1" lang="en-US" altLang="ja-JP" dirty="0" smtClean="0"/>
              <a:t>(learnt form a Vietnam team at the 1</a:t>
            </a:r>
            <a:r>
              <a:rPr kumimoji="1" lang="en-US" altLang="ja-JP" baseline="30000" dirty="0" smtClean="0"/>
              <a:t>st</a:t>
            </a:r>
            <a:r>
              <a:rPr kumimoji="1" lang="en-US" altLang="ja-JP" dirty="0" smtClean="0"/>
              <a:t> Softbank Cloud </a:t>
            </a:r>
            <a:r>
              <a:rPr kumimoji="1" lang="en-US" altLang="ja-JP" dirty="0" err="1" smtClean="0"/>
              <a:t>Hackathon</a:t>
            </a:r>
            <a:r>
              <a:rPr kumimoji="1" lang="en-US" altLang="ja-JP" dirty="0" smtClean="0"/>
              <a:t>)</a:t>
            </a:r>
          </a:p>
          <a:p>
            <a:pPr marL="285750" indent="-285750">
              <a:buFont typeface="Arial" panose="020B0604020202020204" pitchFamily="34" charset="0"/>
              <a:buChar char="•"/>
            </a:pPr>
            <a:r>
              <a:rPr kumimoji="1" lang="en-US" altLang="ja-JP" dirty="0" smtClean="0"/>
              <a:t>this library provides the text -&gt; </a:t>
            </a:r>
            <a:r>
              <a:rPr kumimoji="1" lang="en-US" altLang="ja-JP" smtClean="0"/>
              <a:t>voice transformation </a:t>
            </a:r>
            <a:r>
              <a:rPr kumimoji="1" lang="en-US" altLang="ja-JP" dirty="0" smtClean="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smtClean="0">
                <a:solidFill>
                  <a:srgbClr val="FF0000"/>
                </a:solidFill>
              </a:rPr>
              <a:t>end-to-end</a:t>
            </a:r>
            <a:r>
              <a:rPr kumimoji="1" lang="en-US" altLang="ja-JP" dirty="0" smtClean="0"/>
              <a:t> WTF is:</a:t>
            </a:r>
          </a:p>
          <a:p>
            <a:pPr marL="285750" indent="-285750">
              <a:buFont typeface="Arial" panose="020B0604020202020204" pitchFamily="34" charset="0"/>
              <a:buChar char="•"/>
            </a:pPr>
            <a:r>
              <a:rPr lang="en-US" altLang="ja-JP" dirty="0" smtClean="0"/>
              <a:t>is a classic </a:t>
            </a:r>
            <a:r>
              <a:rPr lang="en-US" altLang="ja-JP" u="sng" dirty="0" smtClean="0"/>
              <a:t>design principle</a:t>
            </a:r>
            <a:r>
              <a:rPr lang="en-US" altLang="ja-JP" dirty="0" smtClean="0"/>
              <a:t> in computer networking</a:t>
            </a:r>
          </a:p>
          <a:p>
            <a:pPr marL="285750" indent="-285750">
              <a:buFont typeface="Arial" panose="020B0604020202020204" pitchFamily="34" charset="0"/>
              <a:buChar char="•"/>
            </a:pPr>
            <a:r>
              <a:rPr kumimoji="1" lang="en-US" altLang="ja-JP" dirty="0" smtClean="0"/>
              <a:t>the </a:t>
            </a:r>
            <a:r>
              <a:rPr kumimoji="1" lang="en-US" altLang="ja-JP" b="1" dirty="0" smtClean="0"/>
              <a:t>application-specific features</a:t>
            </a:r>
            <a:r>
              <a:rPr kumimoji="1" lang="en-US" altLang="ja-JP" dirty="0" smtClean="0"/>
              <a:t> reside in the communicating end nodes of the network, rather than in intermediary nodes (e.g. gateways)</a:t>
            </a:r>
          </a:p>
          <a:p>
            <a:pPr marL="742950" lvl="1" indent="-285750">
              <a:buFont typeface="Arial" panose="020B0604020202020204" pitchFamily="34" charset="0"/>
              <a:buChar char="•"/>
            </a:pPr>
            <a:r>
              <a:rPr lang="zh-CN" altLang="en-US" dirty="0" smtClean="0"/>
              <a:t>说人话，就是</a:t>
            </a:r>
            <a:r>
              <a:rPr lang="en-US" altLang="zh-CN" dirty="0" smtClean="0"/>
              <a:t>application feature</a:t>
            </a:r>
            <a:r>
              <a:rPr lang="zh-CN" altLang="en-US" dirty="0" smtClean="0"/>
              <a:t>只在</a:t>
            </a:r>
            <a:r>
              <a:rPr lang="en-US" altLang="zh-CN" dirty="0" smtClean="0"/>
              <a:t>end</a:t>
            </a:r>
            <a:r>
              <a:rPr lang="zh-CN" altLang="en-US" dirty="0" smtClean="0"/>
              <a:t>上实装，中间的</a:t>
            </a:r>
            <a:r>
              <a:rPr lang="en-US" altLang="zh-CN" dirty="0" smtClean="0"/>
              <a:t>gateway</a:t>
            </a:r>
            <a:r>
              <a:rPr lang="zh-CN" altLang="en-US" dirty="0" smtClean="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smtClean="0"/>
              <a:t>panasonic</a:t>
            </a:r>
            <a:r>
              <a:rPr kumimoji="1" lang="en-US" altLang="ja-JP" dirty="0" smtClean="0"/>
              <a:t> bought </a:t>
            </a:r>
            <a:r>
              <a:rPr kumimoji="1" lang="en-US" altLang="ja-JP" b="1" dirty="0" err="1" smtClean="0">
                <a:solidFill>
                  <a:srgbClr val="FF0000"/>
                </a:solidFill>
              </a:rPr>
              <a:t>Opensynergy</a:t>
            </a:r>
            <a:r>
              <a:rPr lang="en-US" altLang="ja-JP" dirty="0" smtClean="0"/>
              <a:t>:</a:t>
            </a:r>
          </a:p>
          <a:p>
            <a:pPr marL="285750" indent="-285750">
              <a:buFont typeface="Arial" panose="020B0604020202020204" pitchFamily="34" charset="0"/>
              <a:buChar char="•"/>
            </a:pPr>
            <a:r>
              <a:rPr lang="en-US" altLang="ja-JP" dirty="0" smtClean="0"/>
              <a:t>German software vendor</a:t>
            </a:r>
          </a:p>
          <a:p>
            <a:pPr marL="285750" indent="-285750">
              <a:buFont typeface="Arial" panose="020B0604020202020204" pitchFamily="34" charset="0"/>
              <a:buChar char="•"/>
            </a:pPr>
            <a:r>
              <a:rPr lang="ja-JP" altLang="en-US" b="1" cap="all" dirty="0" smtClean="0"/>
              <a:t>オープンシナジー社</a:t>
            </a:r>
            <a:r>
              <a:rPr lang="ja-JP" altLang="en-US" b="1" cap="all" dirty="0"/>
              <a:t>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a:t>
            </a:r>
            <a:r>
              <a:rPr lang="ja-JP" altLang="en-US" b="1" cap="all" dirty="0" smtClean="0"/>
              <a:t>できる</a:t>
            </a:r>
            <a:endParaRPr lang="en-US" altLang="ja-JP" b="1" cap="all" dirty="0" smtClean="0"/>
          </a:p>
          <a:p>
            <a:pPr marL="285750" indent="-285750">
              <a:buFont typeface="Arial" panose="020B0604020202020204" pitchFamily="34" charset="0"/>
              <a:buChar char="•"/>
            </a:pPr>
            <a:r>
              <a:rPr lang="ja-JP" altLang="en-US" dirty="0"/>
              <a:t>現在の運転席のシステム</a:t>
            </a:r>
            <a:r>
              <a:rPr lang="ja-JP" altLang="en-US" dirty="0" smtClean="0"/>
              <a:t>は</a:t>
            </a:r>
            <a:endParaRPr lang="en-US" altLang="ja-JP" dirty="0" smtClean="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smtClean="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a:t>
            </a:r>
            <a:r>
              <a:rPr lang="ja-JP" altLang="en-US" dirty="0" smtClean="0"/>
              <a:t>できます</a:t>
            </a:r>
            <a:endParaRPr lang="en-US" altLang="ja-JP" dirty="0" smtClean="0"/>
          </a:p>
          <a:p>
            <a:pPr marL="285750" indent="-285750">
              <a:buFont typeface="Arial" panose="020B0604020202020204" pitchFamily="34" charset="0"/>
              <a:buChar char="•"/>
            </a:pPr>
            <a:r>
              <a:rPr lang="ja-JP" altLang="en-US" b="1" u="sng" cap="all" dirty="0">
                <a:solidFill>
                  <a:srgbClr val="FF0000"/>
                </a:solidFill>
              </a:rPr>
              <a:t>次世代</a:t>
            </a:r>
            <a:r>
              <a:rPr lang="ja-JP" altLang="en-US" b="1" u="sng" cap="all" dirty="0" smtClean="0">
                <a:solidFill>
                  <a:srgbClr val="FF0000"/>
                </a:solidFill>
              </a:rPr>
              <a:t>コックピットシステム</a:t>
            </a:r>
            <a:r>
              <a:rPr lang="ja-JP" altLang="en-US" cap="all" dirty="0" smtClean="0"/>
              <a:t>の実現</a:t>
            </a:r>
            <a:endParaRPr lang="ja-JP" altLang="en-US" cap="all" dirty="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smtClean="0"/>
              <a:t>area network:</a:t>
            </a:r>
          </a:p>
          <a:p>
            <a:pPr marL="285750" indent="-285750">
              <a:buFont typeface="Arial" panose="020B0604020202020204" pitchFamily="34" charset="0"/>
              <a:buChar char="•"/>
            </a:pPr>
            <a:r>
              <a:rPr kumimoji="1" lang="en-US" altLang="ja-JP" dirty="0" smtClean="0"/>
              <a:t>Wi-Fi</a:t>
            </a:r>
          </a:p>
          <a:p>
            <a:pPr marL="285750" indent="-285750">
              <a:buFont typeface="Arial" panose="020B0604020202020204" pitchFamily="34" charset="0"/>
              <a:buChar char="•"/>
            </a:pPr>
            <a:r>
              <a:rPr lang="en-US" altLang="ja-JP" dirty="0" smtClean="0"/>
              <a:t>BT</a:t>
            </a:r>
          </a:p>
          <a:p>
            <a:pPr marL="285750" indent="-285750">
              <a:buFont typeface="Arial" panose="020B0604020202020204" pitchFamily="34" charset="0"/>
              <a:buChar char="•"/>
            </a:pPr>
            <a:r>
              <a:rPr kumimoji="1" lang="en-US" altLang="ja-JP" dirty="0" err="1" smtClean="0"/>
              <a:t>ZigBee</a:t>
            </a:r>
            <a:endParaRPr kumimoji="1" lang="en-US" altLang="ja-JP" dirty="0" smtClean="0"/>
          </a:p>
          <a:p>
            <a:pPr marL="742950" lvl="1" indent="-285750">
              <a:buFont typeface="Arial" panose="020B0604020202020204" pitchFamily="34" charset="0"/>
              <a:buChar char="•"/>
            </a:pPr>
            <a:r>
              <a:rPr lang="en-US" altLang="ja-JP" dirty="0" smtClean="0"/>
              <a:t>IEEE 802.15.4-based</a:t>
            </a:r>
          </a:p>
          <a:p>
            <a:pPr marL="742950" lvl="1" indent="-285750">
              <a:buFont typeface="Arial" panose="020B0604020202020204" pitchFamily="34" charset="0"/>
              <a:buChar char="•"/>
            </a:pPr>
            <a:r>
              <a:rPr kumimoji="1" lang="en-US" altLang="ja-JP" dirty="0" smtClean="0"/>
              <a:t>cheaper than Wi-Fi &amp; BT</a:t>
            </a:r>
          </a:p>
          <a:p>
            <a:pPr marL="742950" lvl="1" indent="-285750">
              <a:buFont typeface="Arial" panose="020B0604020202020204" pitchFamily="34" charset="0"/>
              <a:buChar char="•"/>
            </a:pPr>
            <a:r>
              <a:rPr lang="en-US" altLang="ja-JP" dirty="0" smtClean="0"/>
              <a:t>wireless mesh network (WMN)</a:t>
            </a:r>
            <a:endParaRPr kumimoji="1" lang="en-US" altLang="ja-JP" dirty="0" smtClean="0"/>
          </a:p>
          <a:p>
            <a:pPr marL="285750" indent="-285750">
              <a:buFont typeface="Arial" panose="020B0604020202020204" pitchFamily="34" charset="0"/>
              <a:buChar char="•"/>
            </a:pPr>
            <a:r>
              <a:rPr lang="en-US" altLang="ja-JP" dirty="0" smtClean="0"/>
              <a:t>PLC</a:t>
            </a:r>
          </a:p>
          <a:p>
            <a:pPr marL="742950" lvl="1" indent="-285750">
              <a:buFont typeface="Arial" panose="020B0604020202020204" pitchFamily="34" charset="0"/>
              <a:buChar char="•"/>
            </a:pPr>
            <a:r>
              <a:rPr lang="en-US" altLang="ja-JP" dirty="0" smtClean="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endParaRPr lang="en-US" altLang="ja-JP" dirty="0" smtClean="0"/>
          </a:p>
          <a:p>
            <a:pPr marL="285750" indent="-285750">
              <a:buFont typeface="Arial" panose="020B0604020202020204" pitchFamily="34" charset="0"/>
              <a:buChar char="•"/>
            </a:pPr>
            <a:r>
              <a:rPr kumimoji="1" lang="en-US" altLang="ja-JP" dirty="0" smtClean="0"/>
              <a:t>Wi-SUN</a:t>
            </a:r>
          </a:p>
          <a:p>
            <a:pPr marL="742950" lvl="1" indent="-285750">
              <a:buFont typeface="Arial" panose="020B0604020202020204" pitchFamily="34" charset="0"/>
              <a:buChar char="•"/>
            </a:pPr>
            <a:r>
              <a:rPr lang="en-US" altLang="ja-JP" dirty="0" smtClean="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smtClean="0"/>
              <a:t>エッジ・ヘビー・コンピューティング </a:t>
            </a:r>
            <a:r>
              <a:rPr kumimoji="1" lang="en-US" altLang="ja-JP" dirty="0" smtClean="0"/>
              <a:t>(</a:t>
            </a:r>
            <a:r>
              <a:rPr kumimoji="1" lang="en-US" altLang="ja-JP" b="1" dirty="0" smtClean="0">
                <a:solidFill>
                  <a:srgbClr val="FF0000"/>
                </a:solidFill>
              </a:rPr>
              <a:t>edge heavy computing</a:t>
            </a:r>
            <a:r>
              <a:rPr kumimoji="1" lang="en-US" altLang="ja-JP" dirty="0" smtClean="0"/>
              <a:t>)</a:t>
            </a:r>
          </a:p>
          <a:p>
            <a:pPr marL="285750" indent="-285750">
              <a:buFont typeface="Arial" panose="020B0604020202020204" pitchFamily="34" charset="0"/>
              <a:buChar char="•"/>
            </a:pPr>
            <a:r>
              <a:rPr kumimoji="1" lang="en-US" altLang="ja-JP" dirty="0" smtClean="0"/>
              <a:t>edge heavy data =</a:t>
            </a:r>
            <a:r>
              <a:rPr lang="ja-JP" altLang="en-US" dirty="0" smtClean="0"/>
              <a:t>データ</a:t>
            </a:r>
            <a:r>
              <a:rPr lang="ja-JP" altLang="en-US" dirty="0"/>
              <a:t>の多くは「クラウド」と称される</a:t>
            </a:r>
            <a:r>
              <a:rPr lang="ja-JP" altLang="en-US" dirty="0" smtClean="0"/>
              <a:t>データセンターで</a:t>
            </a:r>
            <a:r>
              <a:rPr lang="ja-JP" altLang="en-US" dirty="0"/>
              <a:t>はなく，ネットワークの辺縁部（エッジ）に</a:t>
            </a:r>
            <a:r>
              <a:rPr lang="ja-JP" altLang="en-US" dirty="0" smtClean="0"/>
              <a:t>格納され</a:t>
            </a:r>
            <a:r>
              <a:rPr lang="ja-JP" altLang="en-US" dirty="0"/>
              <a:t>，処理</a:t>
            </a:r>
            <a:r>
              <a:rPr lang="ja-JP" altLang="en-US" dirty="0" smtClean="0"/>
              <a:t>される</a:t>
            </a:r>
            <a:endParaRPr lang="en-US" altLang="ja-JP" dirty="0" smtClean="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smtClean="0">
                <a:solidFill>
                  <a:srgbClr val="FF0000"/>
                </a:solidFill>
              </a:rPr>
              <a:t>Preferred Infrastructure </a:t>
            </a:r>
            <a:r>
              <a:rPr kumimoji="1" lang="en-US" altLang="ja-JP" dirty="0" smtClean="0"/>
              <a:t>&amp; </a:t>
            </a:r>
            <a:r>
              <a:rPr kumimoji="1" lang="en-US" altLang="ja-JP" b="1" dirty="0" smtClean="0">
                <a:solidFill>
                  <a:srgbClr val="FF0000"/>
                </a:solidFill>
              </a:rPr>
              <a:t>Preferred Networks</a:t>
            </a:r>
          </a:p>
          <a:p>
            <a:pPr marL="285750" indent="-285750">
              <a:buFont typeface="Arial" panose="020B0604020202020204" pitchFamily="34" charset="0"/>
              <a:buChar char="•"/>
            </a:pPr>
            <a:r>
              <a:rPr lang="en-US" altLang="ja-JP" dirty="0" smtClean="0"/>
              <a:t>2 Japanese companies focusing on Machine Learning, Deep learning technologies</a:t>
            </a:r>
          </a:p>
          <a:p>
            <a:r>
              <a:rPr kumimoji="1" lang="en-US" altLang="ja-JP" b="1" dirty="0" err="1" smtClean="0">
                <a:solidFill>
                  <a:srgbClr val="FF0000"/>
                </a:solidFill>
              </a:rPr>
              <a:t>Jubatus</a:t>
            </a:r>
            <a:endParaRPr kumimoji="1" lang="en-US" altLang="ja-JP" b="1" dirty="0" smtClean="0">
              <a:solidFill>
                <a:srgbClr val="FF0000"/>
              </a:solidFill>
            </a:endParaRPr>
          </a:p>
          <a:p>
            <a:pPr marL="285750" indent="-285750">
              <a:buFont typeface="Arial" panose="020B0604020202020204" pitchFamily="34" charset="0"/>
              <a:buChar char="•"/>
            </a:pPr>
            <a:r>
              <a:rPr lang="en-US" altLang="ja-JP" b="1" dirty="0" smtClean="0"/>
              <a:t>Distributed </a:t>
            </a:r>
            <a:r>
              <a:rPr lang="en-US" altLang="ja-JP" b="1" dirty="0">
                <a:solidFill>
                  <a:srgbClr val="FF0000"/>
                </a:solidFill>
              </a:rPr>
              <a:t>Online</a:t>
            </a:r>
            <a:r>
              <a:rPr lang="en-US" altLang="ja-JP" b="1" dirty="0"/>
              <a:t> Machine Learning </a:t>
            </a:r>
            <a:r>
              <a:rPr lang="en-US" altLang="ja-JP" b="1" dirty="0" smtClean="0"/>
              <a:t>Framework</a:t>
            </a:r>
          </a:p>
          <a:p>
            <a:pPr marL="742950" lvl="1" indent="-285750">
              <a:buFont typeface="Arial" panose="020B0604020202020204" pitchFamily="34" charset="0"/>
              <a:buChar char="•"/>
            </a:pPr>
            <a:r>
              <a:rPr kumimoji="1" lang="en-US" altLang="ja-JP" dirty="0" smtClean="0"/>
              <a:t>online: </a:t>
            </a:r>
            <a:r>
              <a:rPr lang="en-US" altLang="ja-JP" b="1" i="1" u="sng" dirty="0"/>
              <a:t>trends</a:t>
            </a:r>
            <a:r>
              <a:rPr lang="en-US" altLang="ja-JP" dirty="0"/>
              <a:t> can be picked up instantly from sensor data</a:t>
            </a:r>
            <a:endParaRPr kumimoji="1" lang="en-US" altLang="ja-JP" dirty="0" smtClean="0"/>
          </a:p>
          <a:p>
            <a:pPr marL="285750" indent="-285750">
              <a:buFont typeface="Arial" panose="020B0604020202020204" pitchFamily="34" charset="0"/>
              <a:buChar char="•"/>
            </a:pPr>
            <a:r>
              <a:rPr lang="en-US" altLang="ja-JP" dirty="0"/>
              <a:t>a distributed processing framework and streaming machine learning </a:t>
            </a:r>
            <a:r>
              <a:rPr lang="en-US" altLang="ja-JP" dirty="0" smtClean="0"/>
              <a:t>library</a:t>
            </a:r>
            <a:endParaRPr kumimoji="1" lang="en-US" altLang="ja-JP" dirty="0" smtClean="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smtClean="0"/>
              <a:t>Industrial Internet Consortium (IIC)</a:t>
            </a:r>
          </a:p>
          <a:p>
            <a:pPr marL="285750" indent="-285750">
              <a:buFont typeface="Arial" panose="020B0604020202020204" pitchFamily="34" charset="0"/>
              <a:buChar char="•"/>
            </a:pPr>
            <a:r>
              <a:rPr lang="en-US" altLang="ja-JP" dirty="0" smtClean="0"/>
              <a:t>GE main, listens to its members’ wishes</a:t>
            </a:r>
          </a:p>
          <a:p>
            <a:pPr marL="285750" indent="-285750">
              <a:buFont typeface="Arial" panose="020B0604020202020204" pitchFamily="34" charset="0"/>
              <a:buChar char="•"/>
            </a:pPr>
            <a:r>
              <a:rPr lang="en-US" altLang="ja-JP" dirty="0" smtClean="0"/>
              <a:t>NOT so important</a:t>
            </a:r>
            <a:endParaRPr lang="en-US" altLang="ja-JP" dirty="0"/>
          </a:p>
          <a:p>
            <a:r>
              <a:rPr kumimoji="1" lang="en-US" altLang="ja-JP" dirty="0" smtClean="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a:t>
            </a:r>
            <a:r>
              <a:rPr lang="en-US" altLang="ja-JP" b="1" dirty="0" smtClean="0"/>
              <a:t>systems</a:t>
            </a:r>
            <a:r>
              <a:rPr lang="ja-JP" altLang="en-US" b="1" dirty="0" smtClean="0"/>
              <a:t>　</a:t>
            </a:r>
            <a:r>
              <a:rPr lang="en-US" altLang="ja-JP" b="1" dirty="0" smtClean="0"/>
              <a:t>(CPS)</a:t>
            </a:r>
            <a:r>
              <a:rPr lang="en-US" altLang="ja-JP" dirty="0" smtClean="0"/>
              <a:t>, </a:t>
            </a:r>
            <a:r>
              <a:rPr lang="en-US" altLang="ja-JP" b="1" dirty="0"/>
              <a:t>the Internet of things</a:t>
            </a:r>
            <a:r>
              <a:rPr lang="en-US" altLang="ja-JP" dirty="0"/>
              <a:t> and </a:t>
            </a:r>
            <a:r>
              <a:rPr lang="en-US" altLang="ja-JP" b="1" dirty="0"/>
              <a:t>cloud </a:t>
            </a:r>
            <a:r>
              <a:rPr lang="en-US" altLang="ja-JP" b="1" dirty="0" smtClean="0"/>
              <a:t>computing</a:t>
            </a:r>
          </a:p>
          <a:p>
            <a:r>
              <a:rPr kumimoji="1" lang="en-US" altLang="ja-JP" dirty="0" err="1" smtClean="0"/>
              <a:t>Allseen</a:t>
            </a:r>
            <a:r>
              <a:rPr kumimoji="1" lang="en-US" altLang="ja-JP" dirty="0" smtClean="0"/>
              <a:t> Alliance (ASA)</a:t>
            </a:r>
          </a:p>
          <a:p>
            <a:pPr marL="285750" indent="-285750">
              <a:buFont typeface="Arial" panose="020B0604020202020204" pitchFamily="34" charset="0"/>
              <a:buChar char="•"/>
            </a:pPr>
            <a:r>
              <a:rPr kumimoji="1" lang="en-US" altLang="ja-JP" dirty="0" smtClean="0"/>
              <a:t>Qualcomm </a:t>
            </a:r>
            <a:r>
              <a:rPr lang="en-US" altLang="ja-JP" dirty="0" smtClean="0"/>
              <a:t>main</a:t>
            </a:r>
            <a:r>
              <a:rPr lang="en-US" altLang="ja-JP" dirty="0"/>
              <a:t>, mostly Consumer </a:t>
            </a:r>
            <a:r>
              <a:rPr lang="en-US" altLang="ja-JP" dirty="0" smtClean="0"/>
              <a:t>electronics makers</a:t>
            </a:r>
          </a:p>
          <a:p>
            <a:pPr marL="285750" indent="-285750">
              <a:buFont typeface="Arial" panose="020B0604020202020204" pitchFamily="34" charset="0"/>
              <a:buChar char="•"/>
            </a:pPr>
            <a:r>
              <a:rPr kumimoji="1" lang="en-US" altLang="ja-JP" dirty="0" err="1" smtClean="0"/>
              <a:t>IoT</a:t>
            </a:r>
            <a:r>
              <a:rPr kumimoji="1" lang="en-US" altLang="ja-JP" dirty="0" smtClean="0"/>
              <a:t> devices mutual connection &amp; management software “</a:t>
            </a:r>
            <a:r>
              <a:rPr kumimoji="1" lang="en-US" altLang="ja-JP" dirty="0" err="1" smtClean="0"/>
              <a:t>AllJoyn</a:t>
            </a:r>
            <a:r>
              <a:rPr kumimoji="1" lang="en-US" altLang="ja-JP" dirty="0" smtClean="0"/>
              <a:t>”</a:t>
            </a:r>
          </a:p>
          <a:p>
            <a:r>
              <a:rPr lang="en-US" altLang="ja-JP" dirty="0" smtClean="0"/>
              <a:t>Open Interconnect Consortium (OIC)</a:t>
            </a:r>
          </a:p>
          <a:p>
            <a:pPr marL="285750" indent="-285750">
              <a:buFont typeface="Arial" panose="020B0604020202020204" pitchFamily="34" charset="0"/>
              <a:buChar char="•"/>
            </a:pPr>
            <a:r>
              <a:rPr kumimoji="1" lang="en-US" altLang="ja-JP" dirty="0" smtClean="0"/>
              <a:t>define </a:t>
            </a:r>
            <a:r>
              <a:rPr kumimoji="1" lang="en-US" altLang="ja-JP" dirty="0" err="1" smtClean="0"/>
              <a:t>IoT</a:t>
            </a:r>
            <a:r>
              <a:rPr kumimoji="1" lang="en-US" altLang="ja-JP" dirty="0" smtClean="0"/>
              <a:t> communication standards</a:t>
            </a:r>
          </a:p>
          <a:p>
            <a:r>
              <a:rPr lang="en-US" altLang="ja-JP" dirty="0" smtClean="0"/>
              <a:t>Trend Group</a:t>
            </a:r>
          </a:p>
          <a:p>
            <a:pPr marL="285750" indent="-285750">
              <a:buFont typeface="Arial" panose="020B0604020202020204" pitchFamily="34" charset="0"/>
              <a:buChar char="•"/>
            </a:pPr>
            <a:r>
              <a:rPr kumimoji="1" lang="en-US" altLang="ja-JP" dirty="0" smtClean="0"/>
              <a:t>Google Nest Labs centered</a:t>
            </a:r>
          </a:p>
          <a:p>
            <a:pPr marL="285750" indent="-285750">
              <a:buFont typeface="Arial" panose="020B0604020202020204" pitchFamily="34" charset="0"/>
              <a:buChar char="•"/>
            </a:pPr>
            <a:r>
              <a:rPr lang="en-US" altLang="ja-JP" dirty="0" smtClean="0"/>
              <a:t>promote </a:t>
            </a:r>
            <a:r>
              <a:rPr lang="en-US" altLang="ja-JP" dirty="0" err="1" smtClean="0"/>
              <a:t>IoT</a:t>
            </a:r>
            <a:r>
              <a:rPr lang="en-US" altLang="ja-JP" dirty="0" smtClean="0"/>
              <a:t> wireless protocol “Thread”</a:t>
            </a:r>
          </a:p>
          <a:p>
            <a:r>
              <a:rPr kumimoji="1" lang="en-US" altLang="ja-JP" dirty="0" err="1" smtClean="0"/>
              <a:t>HomeKit</a:t>
            </a:r>
            <a:endParaRPr kumimoji="1" lang="en-US" altLang="ja-JP" dirty="0" smtClean="0"/>
          </a:p>
          <a:p>
            <a:pPr marL="285750" indent="-285750">
              <a:buFont typeface="Arial" panose="020B0604020202020204" pitchFamily="34" charset="0"/>
              <a:buChar char="•"/>
            </a:pPr>
            <a:r>
              <a:rPr lang="en-US" altLang="ja-JP" dirty="0" smtClean="0"/>
              <a:t>defined by Apple after iOS8 for smart device management framework (use IP and BT)</a:t>
            </a:r>
          </a:p>
          <a:p>
            <a:endParaRPr kumimoji="1" lang="en-US" altLang="ja-JP" dirty="0"/>
          </a:p>
          <a:p>
            <a:r>
              <a:rPr lang="en-US" altLang="ja-JP" dirty="0" err="1" smtClean="0"/>
              <a:t>IoT</a:t>
            </a:r>
            <a:r>
              <a:rPr lang="en-US" altLang="ja-JP" dirty="0" smtClean="0"/>
              <a:t> security</a:t>
            </a:r>
          </a:p>
          <a:p>
            <a:pPr marL="285750" indent="-285750">
              <a:buFont typeface="Arial" panose="020B0604020202020204" pitchFamily="34" charset="0"/>
              <a:buChar char="•"/>
            </a:pPr>
            <a:r>
              <a:rPr kumimoji="1" lang="en-US" altLang="ja-JP" dirty="0" smtClean="0"/>
              <a:t>McAfee</a:t>
            </a:r>
          </a:p>
          <a:p>
            <a:pPr marL="742950" lvl="1" indent="-285750">
              <a:buFont typeface="Arial" panose="020B0604020202020204" pitchFamily="34" charset="0"/>
              <a:buChar char="•"/>
            </a:pPr>
            <a:r>
              <a:rPr lang="en-US" altLang="ja-JP" dirty="0" smtClean="0"/>
              <a:t>security connected, M&amp;A</a:t>
            </a:r>
            <a:endParaRPr kumimoji="1" lang="en-US" altLang="ja-JP" dirty="0" smtClean="0"/>
          </a:p>
          <a:p>
            <a:pPr marL="285750" indent="-285750">
              <a:buFont typeface="Arial" panose="020B0604020202020204" pitchFamily="34" charset="0"/>
              <a:buChar char="•"/>
            </a:pPr>
            <a:r>
              <a:rPr kumimoji="1" lang="en-US" altLang="ja-JP" dirty="0" smtClean="0"/>
              <a:t>Symantec</a:t>
            </a:r>
          </a:p>
          <a:p>
            <a:pPr marL="742950" lvl="1" indent="-285750">
              <a:buFont typeface="Arial" panose="020B0604020202020204" pitchFamily="34" charset="0"/>
              <a:buChar char="•"/>
            </a:pPr>
            <a:r>
              <a:rPr lang="en-US" altLang="ja-JP" dirty="0" err="1" smtClean="0"/>
              <a:t>Veritas</a:t>
            </a:r>
            <a:r>
              <a:rPr lang="en-US" altLang="ja-JP" dirty="0" smtClean="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smtClean="0">
                <a:solidFill>
                  <a:srgbClr val="FF0000"/>
                </a:solidFill>
              </a:rPr>
              <a:t>SLAM</a:t>
            </a:r>
            <a:r>
              <a:rPr kumimoji="1" lang="en-US" altLang="ja-JP" dirty="0" smtClean="0">
                <a:solidFill>
                  <a:srgbClr val="FF0000"/>
                </a:solidFill>
              </a:rPr>
              <a:t> </a:t>
            </a:r>
            <a:r>
              <a:rPr kumimoji="1" lang="en-US" altLang="ja-JP" dirty="0" smtClean="0"/>
              <a:t>(simultaneously localization and mapping)</a:t>
            </a:r>
          </a:p>
          <a:p>
            <a:pPr marL="285750" indent="-285750">
              <a:buFont typeface="Arial" panose="020B0604020202020204" pitchFamily="34" charset="0"/>
              <a:buChar char="•"/>
            </a:pPr>
            <a:r>
              <a:rPr lang="ja-JP" altLang="en-US" dirty="0"/>
              <a:t>自動</a:t>
            </a:r>
            <a:r>
              <a:rPr lang="ja-JP" altLang="en-US" dirty="0" smtClean="0"/>
              <a:t>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smtClean="0">
                <a:solidFill>
                  <a:srgbClr val="FF0000"/>
                </a:solidFill>
              </a:rPr>
              <a:t>GAO</a:t>
            </a:r>
            <a:r>
              <a:rPr kumimoji="1" lang="en-US" altLang="ja-JP" dirty="0" smtClean="0">
                <a:solidFill>
                  <a:srgbClr val="FF0000"/>
                </a:solidFill>
              </a:rPr>
              <a:t> </a:t>
            </a:r>
            <a:r>
              <a:rPr lang="en-US" altLang="ja-JP" dirty="0"/>
              <a:t>(Government Accountability Office)</a:t>
            </a:r>
            <a:endParaRPr kumimoji="1" lang="en-US" altLang="ja-JP" dirty="0" smtClean="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a:t>
            </a:r>
            <a:r>
              <a:rPr lang="en-US" altLang="ja-JP" u="sng" dirty="0" smtClean="0"/>
              <a:t>Congress</a:t>
            </a:r>
          </a:p>
          <a:p>
            <a:r>
              <a:rPr kumimoji="1" lang="en-US" altLang="ja-JP" b="1" dirty="0" smtClean="0">
                <a:solidFill>
                  <a:srgbClr val="FF0000"/>
                </a:solidFill>
              </a:rPr>
              <a:t>DOT</a:t>
            </a:r>
            <a:r>
              <a:rPr kumimoji="1" lang="en-US" altLang="ja-JP" dirty="0" smtClean="0"/>
              <a:t> (Department of Transportation)</a:t>
            </a:r>
          </a:p>
          <a:p>
            <a:r>
              <a:rPr lang="en-US" altLang="ja-JP" b="1" dirty="0">
                <a:solidFill>
                  <a:srgbClr val="FF0000"/>
                </a:solidFill>
              </a:rPr>
              <a:t>FMVSS</a:t>
            </a:r>
            <a:r>
              <a:rPr lang="en-US" altLang="ja-JP" dirty="0"/>
              <a:t> </a:t>
            </a:r>
            <a:r>
              <a:rPr lang="en-US" altLang="ja-JP" dirty="0" smtClean="0"/>
              <a:t>(Federal </a:t>
            </a:r>
            <a:r>
              <a:rPr lang="en-US" altLang="ja-JP" dirty="0"/>
              <a:t>Motor Vehicle Safety </a:t>
            </a:r>
            <a:r>
              <a:rPr lang="en-US" altLang="ja-JP" dirty="0" smtClean="0"/>
              <a:t>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smtClean="0"/>
              <a:t>Vehicle </a:t>
            </a:r>
            <a:r>
              <a:rPr lang="en-US" altLang="ja-JP" dirty="0"/>
              <a:t>“</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smtClean="0"/>
              <a:t>Abbreviations:</a:t>
            </a:r>
          </a:p>
          <a:p>
            <a:pPr marL="285750" indent="-285750">
              <a:buFont typeface="Arial" panose="020B0604020202020204" pitchFamily="34" charset="0"/>
              <a:buChar char="•"/>
            </a:pPr>
            <a:r>
              <a:rPr lang="en-US" altLang="ja-JP" b="1" dirty="0" smtClean="0"/>
              <a:t>AUTOSAR</a:t>
            </a:r>
            <a:r>
              <a:rPr lang="en-US" altLang="ja-JP" dirty="0" smtClean="0"/>
              <a:t> </a:t>
            </a:r>
            <a:r>
              <a:rPr lang="en-US" altLang="ja-JP" dirty="0"/>
              <a:t>Automotive Open System Architecture. </a:t>
            </a:r>
          </a:p>
          <a:p>
            <a:pPr marL="285750" indent="-285750">
              <a:buFont typeface="Arial" panose="020B0604020202020204" pitchFamily="34" charset="0"/>
              <a:buChar char="•"/>
            </a:pPr>
            <a:r>
              <a:rPr lang="en-US" altLang="ja-JP" b="1" dirty="0" smtClean="0"/>
              <a:t>CAN </a:t>
            </a:r>
            <a:r>
              <a:rPr lang="en-US" altLang="ja-JP" dirty="0" smtClean="0"/>
              <a:t>controller </a:t>
            </a:r>
            <a:r>
              <a:rPr lang="en-US" altLang="ja-JP" dirty="0"/>
              <a:t>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endParaRPr lang="en-US" altLang="ja-JP" dirty="0" smtClean="0"/>
          </a:p>
          <a:p>
            <a:pPr marL="285750" indent="-285750">
              <a:buFont typeface="Arial" panose="020B0604020202020204" pitchFamily="34" charset="0"/>
              <a:buChar char="•"/>
            </a:pPr>
            <a:r>
              <a:rPr lang="en-US" altLang="ja-JP" b="1" dirty="0" smtClean="0"/>
              <a:t>PIN </a:t>
            </a:r>
            <a:r>
              <a:rPr lang="en-US" altLang="ja-JP" dirty="0"/>
              <a:t>Personal identification </a:t>
            </a:r>
            <a:r>
              <a:rPr lang="en-US" altLang="ja-JP" dirty="0" smtClean="0"/>
              <a:t>number</a:t>
            </a:r>
          </a:p>
          <a:p>
            <a:pPr marL="285750" indent="-285750">
              <a:buFont typeface="Arial" panose="020B0604020202020204" pitchFamily="34" charset="0"/>
              <a:buChar char="•"/>
            </a:pPr>
            <a:r>
              <a:rPr lang="en-US" altLang="ja-JP" b="1" dirty="0" smtClean="0"/>
              <a:t>HAVs</a:t>
            </a:r>
            <a:r>
              <a:rPr lang="en-US" altLang="ja-JP" dirty="0" smtClean="0"/>
              <a:t> highly automated vehicles</a:t>
            </a:r>
          </a:p>
          <a:p>
            <a:pPr marL="285750" indent="-285750">
              <a:buFont typeface="Arial" panose="020B0604020202020204" pitchFamily="34" charset="0"/>
              <a:buChar char="•"/>
            </a:pPr>
            <a:r>
              <a:rPr lang="en-US" altLang="ja-JP" b="1" dirty="0" smtClean="0"/>
              <a:t>AAMVA </a:t>
            </a:r>
            <a:r>
              <a:rPr lang="en-US" altLang="ja-JP" dirty="0" smtClean="0"/>
              <a:t>American </a:t>
            </a:r>
            <a:r>
              <a:rPr lang="en-US" altLang="ja-JP" dirty="0"/>
              <a:t>Association of Motor Vehicle Administrators </a:t>
            </a:r>
            <a:endParaRPr lang="en-US" altLang="ja-JP" dirty="0" smtClean="0"/>
          </a:p>
          <a:p>
            <a:pPr marL="285750" indent="-285750">
              <a:buFont typeface="Arial" panose="020B0604020202020204" pitchFamily="34" charset="0"/>
              <a:buChar char="•"/>
            </a:pPr>
            <a:r>
              <a:rPr lang="en-US" altLang="ja-JP" b="1" dirty="0" smtClean="0"/>
              <a:t>FMVSS</a:t>
            </a:r>
            <a:r>
              <a:rPr lang="en-US" altLang="ja-JP" dirty="0" smtClean="0"/>
              <a:t> </a:t>
            </a:r>
            <a:r>
              <a:rPr lang="en-US" altLang="ja-JP" dirty="0"/>
              <a:t>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smtClean="0"/>
              <a:t>key practices to ensure vehicle </a:t>
            </a:r>
            <a:r>
              <a:rPr kumimoji="1" lang="en-US" altLang="ja-JP" dirty="0" err="1" smtClean="0"/>
              <a:t>cybersecurity</a:t>
            </a:r>
            <a:r>
              <a:rPr kumimoji="1" lang="en-US" altLang="ja-JP" dirty="0" smtClean="0"/>
              <a:t>:</a:t>
            </a:r>
          </a:p>
          <a:p>
            <a:pPr marL="285750" indent="-285750">
              <a:buFont typeface="Arial" panose="020B0604020202020204" pitchFamily="34" charset="0"/>
              <a:buChar char="•"/>
            </a:pPr>
            <a:r>
              <a:rPr lang="en-US" altLang="ja-JP" dirty="0" smtClean="0"/>
              <a:t>OTA</a:t>
            </a:r>
          </a:p>
          <a:p>
            <a:pPr marL="285750" indent="-285750">
              <a:buFont typeface="Arial" panose="020B0604020202020204" pitchFamily="34" charset="0"/>
              <a:buChar char="•"/>
            </a:pPr>
            <a:r>
              <a:rPr kumimoji="1" lang="en-US" altLang="ja-JP" dirty="0" smtClean="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smtClean="0"/>
              <a:t>Example of technologies to ensure vehicle </a:t>
            </a:r>
            <a:r>
              <a:rPr kumimoji="1" lang="en-US" altLang="ja-JP" dirty="0" err="1" smtClean="0"/>
              <a:t>cybersecurity</a:t>
            </a:r>
            <a:r>
              <a:rPr kumimoji="1" lang="en-US" altLang="ja-JP" dirty="0" smtClean="0"/>
              <a:t>:</a:t>
            </a:r>
          </a:p>
          <a:p>
            <a:pPr marL="285750" indent="-285750">
              <a:buFont typeface="Arial" panose="020B0604020202020204" pitchFamily="34" charset="0"/>
              <a:buChar char="•"/>
            </a:pPr>
            <a:r>
              <a:rPr lang="en-US" altLang="ja-JP" dirty="0" smtClean="0"/>
              <a:t>trust anchor</a:t>
            </a:r>
          </a:p>
          <a:p>
            <a:pPr marL="285750" indent="-285750">
              <a:buFont typeface="Arial" panose="020B0604020202020204" pitchFamily="34" charset="0"/>
              <a:buChar char="•"/>
            </a:pPr>
            <a:r>
              <a:rPr kumimoji="1" lang="en-US" altLang="ja-JP" dirty="0" smtClean="0"/>
              <a:t>microkernel (? WTF is this)</a:t>
            </a:r>
          </a:p>
          <a:p>
            <a:pPr marL="285750" indent="-285750">
              <a:buFont typeface="Arial" panose="020B0604020202020204" pitchFamily="34" charset="0"/>
              <a:buChar char="•"/>
            </a:pPr>
            <a:r>
              <a:rPr kumimoji="1" lang="en-US" altLang="ja-JP" dirty="0" smtClean="0"/>
              <a:t>Gateway</a:t>
            </a:r>
          </a:p>
          <a:p>
            <a:pPr marL="285750" indent="-285750">
              <a:buFont typeface="Arial" panose="020B0604020202020204" pitchFamily="34" charset="0"/>
              <a:buChar char="•"/>
            </a:pPr>
            <a:r>
              <a:rPr lang="en-US" altLang="ja-JP" dirty="0" smtClean="0"/>
              <a:t>Firewall</a:t>
            </a:r>
          </a:p>
          <a:p>
            <a:pPr marL="285750" indent="-285750">
              <a:buFont typeface="Arial" panose="020B0604020202020204" pitchFamily="34" charset="0"/>
              <a:buChar char="•"/>
            </a:pPr>
            <a:r>
              <a:rPr kumimoji="1" lang="en-US" altLang="ja-JP" dirty="0" smtClean="0"/>
              <a:t>Message authentication and encryption</a:t>
            </a:r>
          </a:p>
          <a:p>
            <a:pPr marL="285750" indent="-285750">
              <a:buFont typeface="Arial" panose="020B0604020202020204" pitchFamily="34" charset="0"/>
              <a:buChar char="•"/>
            </a:pPr>
            <a:r>
              <a:rPr lang="en-US" altLang="ja-JP" dirty="0" smtClean="0"/>
              <a:t>intrusion detection and prevention</a:t>
            </a:r>
            <a:endParaRPr kumimoji="1" lang="en-US" altLang="ja-JP" dirty="0" smtClean="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Cipher key</a:t>
            </a:r>
          </a:p>
          <a:p>
            <a:pPr algn="ctr"/>
            <a:r>
              <a:rPr lang="en-US" altLang="ja-JP" dirty="0" smtClean="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Key expansion</a:t>
            </a:r>
          </a:p>
          <a:p>
            <a:pPr algn="ctr"/>
            <a:r>
              <a:rPr lang="en-US" altLang="ja-JP" dirty="0" smtClean="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Round key 0</a:t>
            </a:r>
          </a:p>
          <a:p>
            <a:pPr algn="ctr"/>
            <a:r>
              <a:rPr lang="en-US" altLang="ja-JP" dirty="0" smtClean="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Round key 1</a:t>
            </a:r>
          </a:p>
          <a:p>
            <a:pPr algn="ctr"/>
            <a:r>
              <a:rPr lang="en-US" altLang="ja-JP" dirty="0" smtClean="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Round key 10</a:t>
            </a:r>
          </a:p>
          <a:p>
            <a:pPr algn="ctr"/>
            <a:r>
              <a:rPr lang="en-US" altLang="ja-JP" dirty="0" smtClean="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smtClean="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smtClean="0"/>
              <a:t>For more detail, refer to </a:t>
            </a:r>
            <a:r>
              <a:rPr kumimoji="1" lang="en-US" altLang="ja-JP" dirty="0" err="1" smtClean="0"/>
              <a:t>pdf</a:t>
            </a:r>
            <a:r>
              <a:rPr kumimoji="1" lang="en-US" altLang="ja-JP" dirty="0" smtClean="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smtClean="0"/>
              <a:t>WTF is </a:t>
            </a:r>
            <a:r>
              <a:rPr kumimoji="1" lang="en-US" altLang="ja-JP" b="1" dirty="0" smtClean="0">
                <a:solidFill>
                  <a:srgbClr val="FF0000"/>
                </a:solidFill>
              </a:rPr>
              <a:t>GSM</a:t>
            </a:r>
            <a:r>
              <a:rPr kumimoji="1" lang="en-US" altLang="ja-JP" dirty="0" smtClean="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smtClean="0">
                <a:solidFill>
                  <a:srgbClr val="FF0000"/>
                </a:solidFill>
              </a:rPr>
              <a:t>Singleton</a:t>
            </a:r>
            <a:r>
              <a:rPr lang="en-US" altLang="ja-JP" dirty="0" smtClean="0"/>
              <a:t>(</a:t>
            </a:r>
            <a:r>
              <a:rPr lang="ja-JP" altLang="en-US" b="1" dirty="0">
                <a:solidFill>
                  <a:srgbClr val="FF0000"/>
                </a:solidFill>
              </a:rPr>
              <a:t>シングルトン</a:t>
            </a:r>
            <a:r>
              <a:rPr lang="en-US" altLang="ja-JP" dirty="0" smtClean="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r>
              <a:rPr lang="en-US" altLang="ja-JP" dirty="0" smtClean="0"/>
              <a:t>.</a:t>
            </a:r>
          </a:p>
          <a:p>
            <a:pPr marL="285750" indent="-285750">
              <a:buFont typeface="Arial" panose="020B0604020202020204" pitchFamily="34" charset="0"/>
              <a:buChar char="•"/>
            </a:pPr>
            <a:r>
              <a:rPr lang="zh-CN" altLang="en-US" dirty="0" smtClean="0"/>
              <a:t>一个</a:t>
            </a:r>
            <a:r>
              <a:rPr lang="en-US" altLang="zh-CN" dirty="0" smtClean="0"/>
              <a:t>class</a:t>
            </a:r>
            <a:r>
              <a:rPr lang="zh-CN" altLang="en-US" dirty="0" smtClean="0"/>
              <a:t>只允许有一个实体</a:t>
            </a:r>
            <a:endParaRPr lang="en-US" altLang="zh-CN" dirty="0" smtClean="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r>
              <a:rPr lang="en-US" altLang="ja-JP" dirty="0" smtClean="0"/>
              <a:t>.</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a:t>
            </a:r>
            <a:r>
              <a:rPr lang="ja-JP" altLang="en-US" dirty="0" smtClean="0"/>
              <a:t>獲得</a:t>
            </a:r>
            <a:endParaRPr lang="en-US" altLang="ja-JP" dirty="0" smtClean="0"/>
          </a:p>
          <a:p>
            <a:pPr marL="285750" indent="-285750">
              <a:buFont typeface="Arial" panose="020B0604020202020204" pitchFamily="34" charset="0"/>
              <a:buChar char="•"/>
            </a:pPr>
            <a:r>
              <a:rPr lang="en-US" altLang="ja-JP" dirty="0" smtClean="0"/>
              <a:t>/*</a:t>
            </a:r>
            <a:r>
              <a:rPr lang="ja-JP" altLang="en-US" dirty="0"/>
              <a:t>　　処理　　*</a:t>
            </a:r>
            <a:r>
              <a:rPr lang="en-US" altLang="ja-JP" dirty="0"/>
              <a:t>/ </a:t>
            </a:r>
            <a:endParaRPr lang="en-US" altLang="ja-JP" dirty="0" smtClean="0"/>
          </a:p>
          <a:p>
            <a:pPr marL="285750" indent="-285750">
              <a:buFont typeface="Arial" panose="020B0604020202020204" pitchFamily="34" charset="0"/>
              <a:buChar char="•"/>
            </a:pPr>
            <a:r>
              <a:rPr lang="en-US" altLang="ja-JP" b="1" dirty="0" err="1" smtClean="0">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smtClean="0"/>
              <a:t>nvidia</a:t>
            </a:r>
            <a:r>
              <a:rPr lang="en-US" altLang="ja-JP" dirty="0" smtClean="0"/>
              <a:t> Tesla</a:t>
            </a:r>
            <a:r>
              <a:rPr lang="ja-JP" altLang="en-US" dirty="0" smtClean="0"/>
              <a:t>説明</a:t>
            </a:r>
            <a:r>
              <a:rPr lang="en-US" altLang="ja-JP" dirty="0" smtClean="0"/>
              <a:t>webpage:</a:t>
            </a:r>
          </a:p>
          <a:p>
            <a:pPr marL="285750" indent="-285750">
              <a:buFont typeface="Arial" panose="020B0604020202020204" pitchFamily="34" charset="0"/>
              <a:buChar char="•"/>
            </a:pPr>
            <a:r>
              <a:rPr lang="en-US" altLang="ja-JP" dirty="0" smtClean="0"/>
              <a:t>http</a:t>
            </a:r>
            <a:r>
              <a:rPr lang="en-US" altLang="ja-JP" dirty="0"/>
              <a:t>://www.nvidia.co.jp/object/tesla-workstations-jp.html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smtClean="0"/>
              <a:t>WTF is </a:t>
            </a:r>
            <a:r>
              <a:rPr lang="en-US" altLang="ja-JP" b="1" dirty="0" smtClean="0">
                <a:solidFill>
                  <a:srgbClr val="FF0000"/>
                </a:solidFill>
              </a:rPr>
              <a:t>CUDA</a:t>
            </a:r>
            <a:r>
              <a:rPr lang="en-US" altLang="ja-JP" dirty="0" smtClean="0"/>
              <a:t>:</a:t>
            </a:r>
          </a:p>
          <a:p>
            <a:pPr marL="285750" indent="-285750">
              <a:buFont typeface="Arial" panose="020B0604020202020204" pitchFamily="34" charset="0"/>
              <a:buChar char="•"/>
            </a:pPr>
            <a:r>
              <a:rPr lang="en-US" altLang="ja-JP" dirty="0" smtClean="0"/>
              <a:t>CUDA </a:t>
            </a:r>
            <a:r>
              <a:rPr lang="en-US" altLang="ja-JP" b="1" dirty="0">
                <a:solidFill>
                  <a:srgbClr val="FF0000"/>
                </a:solidFill>
              </a:rPr>
              <a:t>Compute Unified Device Architecture</a:t>
            </a:r>
            <a:r>
              <a:rPr lang="en-US" altLang="ja-JP" dirty="0" smtClean="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r>
              <a:rPr lang="en-US" altLang="ja-JP" dirty="0" smtClean="0"/>
              <a:t>]</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smtClean="0"/>
              <a:t>GPGPU)</a:t>
            </a:r>
            <a:endParaRPr lang="en-US" altLang="ja-JP" dirty="0" smtClean="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smtClean="0"/>
              <a:t>nVidia</a:t>
            </a:r>
            <a:r>
              <a:rPr lang="en-US" altLang="ja-JP" dirty="0" smtClean="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gridCol w="6108960"/>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smtClean="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smtClean="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smtClean="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smtClean="0"/>
              <a:t>norm</a:t>
            </a:r>
            <a:r>
              <a:rPr kumimoji="1" lang="en-US" altLang="ja-JP" dirty="0" smtClean="0"/>
              <a:t> of a vector is a </a:t>
            </a:r>
            <a:r>
              <a:rPr kumimoji="1" lang="en-US" altLang="ja-JP" dirty="0" smtClean="0">
                <a:solidFill>
                  <a:srgbClr val="FF0000"/>
                </a:solidFill>
              </a:rPr>
              <a:t>NUMBER</a:t>
            </a:r>
            <a:r>
              <a:rPr kumimoji="1" lang="en-US" altLang="ja-JP" dirty="0" smtClean="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smtClean="0"/>
              <a:t>normalization</a:t>
            </a:r>
            <a:r>
              <a:rPr kumimoji="1" lang="en-US" altLang="ja-JP" dirty="0" smtClean="0"/>
              <a:t> of a vector is:</a:t>
            </a:r>
          </a:p>
          <a:p>
            <a:pPr marL="285750" indent="-285750">
              <a:buFont typeface="Arial" panose="020B0604020202020204" pitchFamily="34" charset="0"/>
              <a:buChar char="•"/>
            </a:pPr>
            <a:r>
              <a:rPr kumimoji="1" lang="en-US" altLang="ja-JP" dirty="0" err="1" smtClean="0"/>
              <a:t>vectorA</a:t>
            </a:r>
            <a:r>
              <a:rPr kumimoji="1" lang="en-US" altLang="ja-JP" dirty="0" smtClean="0"/>
              <a:t> / (norm of </a:t>
            </a:r>
            <a:r>
              <a:rPr kumimoji="1" lang="en-US" altLang="ja-JP" dirty="0" err="1" smtClean="0"/>
              <a:t>vectorA</a:t>
            </a:r>
            <a:r>
              <a:rPr kumimoji="1" lang="en-US" altLang="ja-JP" dirty="0" smtClean="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smtClean="0"/>
              <a:t>e.g.</a:t>
            </a:r>
          </a:p>
          <a:p>
            <a:r>
              <a:rPr lang="en-US" altLang="ja-JP" dirty="0" smtClean="0"/>
              <a:t>if x = [1, 2, 3, 4, 5]</a:t>
            </a:r>
          </a:p>
          <a:p>
            <a:r>
              <a:rPr kumimoji="1" lang="en-US" altLang="ja-JP" dirty="0" smtClean="0"/>
              <a:t>l2_norm of x = </a:t>
            </a:r>
            <a:r>
              <a:rPr lang="en-US" altLang="ja-JP" dirty="0" smtClean="0"/>
              <a:t>7.416198487095663</a:t>
            </a:r>
          </a:p>
          <a:p>
            <a:r>
              <a:rPr kumimoji="1" lang="en-US" altLang="ja-JP" dirty="0" smtClean="0"/>
              <a:t>l2_normalization of x is</a:t>
            </a:r>
          </a:p>
          <a:p>
            <a:r>
              <a:rPr lang="en-US" altLang="ja-JP" dirty="0" smtClean="0"/>
              <a:t>x / (l2_norm of x) = </a:t>
            </a:r>
            <a:r>
              <a:rPr lang="en-US" altLang="ja-JP" dirty="0"/>
              <a:t>[ 0.13483997,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smtClean="0"/>
              <a:t>ubuntu</a:t>
            </a:r>
            <a:r>
              <a:rPr lang="en-US" altLang="ja-JP" dirty="0" smtClean="0"/>
              <a:t> </a:t>
            </a:r>
            <a:r>
              <a:rPr kumimoji="1" lang="en-US" altLang="ja-JP" dirty="0" smtClean="0"/>
              <a:t>tips:</a:t>
            </a:r>
          </a:p>
          <a:p>
            <a:pPr marL="285750" indent="-285750">
              <a:buFont typeface="Arial" panose="020B0604020202020204" pitchFamily="34" charset="0"/>
              <a:buChar char="•"/>
            </a:pPr>
            <a:r>
              <a:rPr lang="en-US" altLang="ja-JP" dirty="0" smtClean="0"/>
              <a:t>rom</a:t>
            </a:r>
            <a:r>
              <a:rPr lang="ja-JP" altLang="en-US" dirty="0" smtClean="0"/>
              <a:t>　書き換えの時の</a:t>
            </a:r>
            <a:r>
              <a:rPr lang="en-US" altLang="ja-JP" dirty="0" err="1" smtClean="0"/>
              <a:t>cmd</a:t>
            </a:r>
            <a:r>
              <a:rPr lang="en-US" altLang="ja-JP" dirty="0" smtClean="0"/>
              <a:t>: </a:t>
            </a:r>
            <a:r>
              <a:rPr lang="en-US" altLang="ja-JP" dirty="0" err="1" smtClean="0"/>
              <a:t>dd</a:t>
            </a:r>
            <a:r>
              <a:rPr lang="en-US" altLang="ja-JP" dirty="0" smtClean="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smtClean="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smtClean="0"/>
              <a:t>/</a:t>
            </a:r>
            <a:r>
              <a:rPr kumimoji="1" lang="en-US" altLang="ja-JP" b="1" dirty="0" err="1" smtClean="0"/>
              <a:t>usr</a:t>
            </a:r>
            <a:r>
              <a:rPr kumimoji="1" lang="en-US" altLang="ja-JP" b="1" dirty="0" smtClean="0"/>
              <a:t>/bin/</a:t>
            </a:r>
            <a:r>
              <a:rPr kumimoji="1" lang="en-US" altLang="ja-JP" b="1" dirty="0" err="1" smtClean="0"/>
              <a:t>ld</a:t>
            </a:r>
            <a:r>
              <a:rPr kumimoji="1" lang="en-US" altLang="ja-JP" b="1" dirty="0" smtClean="0"/>
              <a:t>: skipping incompatible /.../</a:t>
            </a:r>
          </a:p>
          <a:p>
            <a:pPr marL="742950" lvl="1" indent="-285750">
              <a:buFont typeface="Arial" panose="020B0604020202020204" pitchFamily="34" charset="0"/>
              <a:buChar char="•"/>
            </a:pPr>
            <a:r>
              <a:rPr lang="en-US" altLang="ja-JP" dirty="0" smtClean="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smtClean="0"/>
              <a:t>Makefile</a:t>
            </a:r>
            <a:r>
              <a:rPr kumimoji="1" lang="en-US" altLang="ja-JP" dirty="0" smtClean="0"/>
              <a:t> tips:</a:t>
            </a:r>
          </a:p>
          <a:p>
            <a:pPr marL="285750" indent="-285750">
              <a:buFont typeface="Arial" panose="020B0604020202020204" pitchFamily="34" charset="0"/>
              <a:buChar char="•"/>
            </a:pPr>
            <a:r>
              <a:rPr lang="en-US" altLang="ja-JP" dirty="0" smtClean="0"/>
              <a:t>make file automatically into subdirectories</a:t>
            </a:r>
            <a:endParaRPr kumimoji="1" lang="en-US" altLang="ja-JP" dirty="0" smtClean="0"/>
          </a:p>
          <a:p>
            <a:pPr marL="742950" lvl="1" indent="-285750">
              <a:buFont typeface="Arial" panose="020B0604020202020204" pitchFamily="34" charset="0"/>
              <a:buChar char="•"/>
            </a:pPr>
            <a:r>
              <a:rPr lang="en-US" altLang="ja-JP" dirty="0" smtClean="0"/>
              <a:t>CODE_DIR = folder1 folder2</a:t>
            </a:r>
            <a:endParaRPr kumimoji="1" lang="en-US" altLang="ja-JP" dirty="0" smtClean="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smtClean="0">
                <a:solidFill>
                  <a:srgbClr val="FF0000"/>
                </a:solidFill>
              </a:rPr>
              <a:t>ubuntu</a:t>
            </a:r>
            <a:r>
              <a:rPr kumimoji="1" lang="en-US" altLang="ja-JP" dirty="0" smtClean="0">
                <a:solidFill>
                  <a:srgbClr val="FF0000"/>
                </a:solidFill>
              </a:rPr>
              <a:t> </a:t>
            </a:r>
            <a:r>
              <a:rPr kumimoji="1" lang="en-US" altLang="ja-JP" dirty="0" smtClean="0"/>
              <a:t>command:</a:t>
            </a:r>
          </a:p>
          <a:p>
            <a:pPr marL="285750" indent="-285750">
              <a:buFont typeface="Arial" panose="020B0604020202020204" pitchFamily="34" charset="0"/>
              <a:buChar char="•"/>
            </a:pPr>
            <a:r>
              <a:rPr lang="en-US" altLang="ja-JP" b="1" dirty="0" err="1" smtClean="0"/>
              <a:t>lspci</a:t>
            </a:r>
            <a:endParaRPr lang="en-US" altLang="ja-JP" b="1" dirty="0" smtClean="0"/>
          </a:p>
          <a:p>
            <a:pPr marL="742950" lvl="1" indent="-285750">
              <a:buFont typeface="Arial" panose="020B0604020202020204" pitchFamily="34" charset="0"/>
              <a:buChar char="•"/>
            </a:pPr>
            <a:r>
              <a:rPr lang="en-US" altLang="ja-JP" dirty="0" smtClean="0"/>
              <a:t>display hardware info</a:t>
            </a:r>
          </a:p>
          <a:p>
            <a:pPr marL="285750" indent="-285750">
              <a:buFont typeface="Arial" panose="020B0604020202020204" pitchFamily="34" charset="0"/>
              <a:buChar char="•"/>
            </a:pPr>
            <a:r>
              <a:rPr lang="en-US" altLang="ja-JP" b="1" dirty="0" err="1"/>
              <a:t>df</a:t>
            </a:r>
            <a:r>
              <a:rPr lang="en-US" altLang="ja-JP" b="1" dirty="0"/>
              <a:t> </a:t>
            </a:r>
            <a:r>
              <a:rPr lang="en-US" altLang="ja-JP" b="1" dirty="0" smtClean="0"/>
              <a:t>–h</a:t>
            </a:r>
          </a:p>
          <a:p>
            <a:pPr marL="742950" lvl="1" indent="-285750">
              <a:buFont typeface="Arial" panose="020B0604020202020204" pitchFamily="34" charset="0"/>
              <a:buChar char="•"/>
            </a:pPr>
            <a:r>
              <a:rPr kumimoji="1" lang="en-US" altLang="ja-JP" dirty="0" smtClean="0"/>
              <a:t>disk space</a:t>
            </a:r>
          </a:p>
          <a:p>
            <a:pPr marL="285750" indent="-285750">
              <a:buFont typeface="Arial" panose="020B0604020202020204" pitchFamily="34" charset="0"/>
              <a:buChar char="•"/>
            </a:pPr>
            <a:r>
              <a:rPr lang="zh-CN" altLang="en-US" dirty="0" smtClean="0"/>
              <a:t>查看现在的位置在哪个</a:t>
            </a:r>
            <a:r>
              <a:rPr lang="en-US" altLang="zh-CN" dirty="0" smtClean="0"/>
              <a:t>disk</a:t>
            </a:r>
            <a:r>
              <a:rPr lang="zh-CN" altLang="en-US" dirty="0" smtClean="0"/>
              <a:t>上</a:t>
            </a:r>
            <a:endParaRPr lang="en-US" altLang="zh-CN" dirty="0" smtClean="0"/>
          </a:p>
          <a:p>
            <a:pPr marL="742950" lvl="1" indent="-285750">
              <a:buFont typeface="Arial" panose="020B0604020202020204" pitchFamily="34" charset="0"/>
              <a:buChar char="•"/>
            </a:pPr>
            <a:r>
              <a:rPr lang="en-US" altLang="ja-JP" dirty="0" err="1"/>
              <a:t>df</a:t>
            </a:r>
            <a:r>
              <a:rPr lang="en-US" altLang="ja-JP" dirty="0"/>
              <a:t> -P file/goes/here | tail -1 | cut -d' ' -f </a:t>
            </a:r>
            <a:r>
              <a:rPr lang="en-US" altLang="ja-JP" dirty="0" smtClean="0"/>
              <a:t>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smtClean="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smtClean="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smtClean="0">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smtClean="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smtClean="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smtClean="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smtClean="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smtClean="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smtClean="0">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smtClean="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smtClean="0">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smtClean="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smtClean="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smtClean="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smtClean="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smtClean="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smtClean="0"/>
              <a:t>ubuntu</a:t>
            </a:r>
            <a:r>
              <a:rPr lang="en-US" altLang="ja-JP" dirty="0" smtClean="0"/>
              <a:t> 64bit and 32bit:</a:t>
            </a:r>
          </a:p>
          <a:p>
            <a:pPr marL="285750" indent="-285750">
              <a:buFont typeface="Arial" panose="020B0604020202020204" pitchFamily="34" charset="0"/>
              <a:buChar char="•"/>
            </a:pPr>
            <a:r>
              <a:rPr kumimoji="1" lang="en-US" altLang="ja-JP" dirty="0" smtClean="0"/>
              <a:t>when try to run 32bit binary file on a 64bit machine (or bash says no su</a:t>
            </a:r>
            <a:r>
              <a:rPr lang="en-US" altLang="ja-JP" dirty="0" smtClean="0"/>
              <a:t>ch file even file exists!</a:t>
            </a:r>
            <a:r>
              <a:rPr kumimoji="1" lang="en-US" altLang="ja-JP" dirty="0" smtClean="0"/>
              <a:t>)</a:t>
            </a:r>
          </a:p>
          <a:p>
            <a:pPr marL="742950" lvl="1" indent="-285750">
              <a:buFont typeface="Arial" panose="020B0604020202020204" pitchFamily="34" charset="0"/>
              <a:buChar char="•"/>
            </a:pPr>
            <a:r>
              <a:rPr lang="en-US" altLang="ja-JP" dirty="0" smtClean="0"/>
              <a:t>need </a:t>
            </a:r>
            <a:r>
              <a:rPr lang="en-US" altLang="ja-JP" u="sng" dirty="0" err="1" smtClean="0"/>
              <a:t>sudo</a:t>
            </a:r>
            <a:r>
              <a:rPr lang="en-US" altLang="ja-JP" u="sng" dirty="0" smtClean="0"/>
              <a:t> apt-get install</a:t>
            </a:r>
            <a:r>
              <a:rPr lang="en-US" altLang="ja-JP" dirty="0" smtClean="0"/>
              <a:t> </a:t>
            </a:r>
            <a:r>
              <a:rPr lang="en-US" altLang="ja-JP" b="1" dirty="0" smtClean="0"/>
              <a:t>ia32-libs</a:t>
            </a:r>
            <a:r>
              <a:rPr lang="en-US" altLang="ja-JP" dirty="0" smtClean="0"/>
              <a:t> (12.04) or </a:t>
            </a:r>
            <a:r>
              <a:rPr lang="en-US" altLang="ja-JP" b="1" dirty="0" smtClean="0"/>
              <a:t>libc6-i386</a:t>
            </a:r>
            <a:r>
              <a:rPr lang="en-US" altLang="ja-JP" dirty="0" smtClean="0"/>
              <a:t> (16.04)</a:t>
            </a:r>
          </a:p>
          <a:p>
            <a:pPr marL="742950" lvl="1" indent="-285750">
              <a:buFont typeface="Arial" panose="020B0604020202020204" pitchFamily="34" charset="0"/>
              <a:buChar char="•"/>
            </a:pPr>
            <a:r>
              <a:rPr lang="en-US" altLang="ja-JP" dirty="0" smtClean="0"/>
              <a:t>ref: http</a:t>
            </a:r>
            <a:r>
              <a:rPr lang="en-US" altLang="ja-JP" dirty="0"/>
              <a:t>://askubuntu.com/questions/133389/no-such-file-or-directory-but-the-file-exists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smtClean="0"/>
              <a:t>ubuntu</a:t>
            </a:r>
            <a:r>
              <a:rPr kumimoji="1" lang="zh-CN" altLang="en-US" dirty="0" smtClean="0"/>
              <a:t>上进行</a:t>
            </a:r>
            <a:r>
              <a:rPr lang="en-US" altLang="zh-CN" dirty="0" err="1" smtClean="0"/>
              <a:t>usb</a:t>
            </a:r>
            <a:r>
              <a:rPr lang="zh-CN" altLang="en-US" dirty="0" smtClean="0"/>
              <a:t>连接</a:t>
            </a:r>
            <a:r>
              <a:rPr lang="en-US" altLang="zh-CN" dirty="0" smtClean="0"/>
              <a:t>HU</a:t>
            </a:r>
            <a:r>
              <a:rPr lang="zh-CN" altLang="en-US" dirty="0" smtClean="0"/>
              <a:t>的时候，需要</a:t>
            </a:r>
            <a:r>
              <a:rPr lang="en-US" altLang="zh-CN" b="1" dirty="0" err="1" smtClean="0">
                <a:solidFill>
                  <a:srgbClr val="FF0000"/>
                </a:solidFill>
              </a:rPr>
              <a:t>gtkterm</a:t>
            </a:r>
            <a:r>
              <a:rPr lang="zh-CN" altLang="en-US" dirty="0" smtClean="0"/>
              <a:t>，可在</a:t>
            </a:r>
            <a:r>
              <a:rPr lang="en-US" altLang="zh-CN" dirty="0" smtClean="0"/>
              <a:t>software center </a:t>
            </a:r>
            <a:r>
              <a:rPr lang="zh-CN" altLang="en-US" dirty="0" smtClean="0"/>
              <a:t>下载</a:t>
            </a:r>
            <a:endParaRPr kumimoji="1" lang="en-US" altLang="zh-CN" b="1" dirty="0" smtClean="0">
              <a:solidFill>
                <a:srgbClr val="FF0000"/>
              </a:solidFill>
            </a:endParaRPr>
          </a:p>
        </p:txBody>
      </p:sp>
      <p:sp>
        <p:nvSpPr>
          <p:cNvPr id="7" name="テキスト ボックス 6"/>
          <p:cNvSpPr txBox="1"/>
          <p:nvPr/>
        </p:nvSpPr>
        <p:spPr>
          <a:xfrm>
            <a:off x="-11435" y="4930299"/>
            <a:ext cx="9369744" cy="923330"/>
          </a:xfrm>
          <a:prstGeom prst="rect">
            <a:avLst/>
          </a:prstGeom>
          <a:noFill/>
        </p:spPr>
        <p:txBody>
          <a:bodyPr wrap="none" rtlCol="0">
            <a:spAutoFit/>
          </a:bodyPr>
          <a:lstStyle/>
          <a:p>
            <a:r>
              <a:rPr kumimoji="1" lang="en-US" altLang="ja-JP" b="1" u="sng" dirty="0" err="1" smtClean="0">
                <a:solidFill>
                  <a:srgbClr val="FF0000"/>
                </a:solidFill>
              </a:rPr>
              <a:t>svn</a:t>
            </a:r>
            <a:r>
              <a:rPr kumimoji="1" lang="en-US" altLang="ja-JP" dirty="0" smtClean="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r>
              <a:rPr lang="en-US" altLang="ja-JP" u="sng" dirty="0" smtClean="0">
                <a:hlinkClick r:id="rId2"/>
              </a:rPr>
              <a:t>/</a:t>
            </a:r>
            <a:endParaRPr lang="en-US" altLang="ja-JP" u="sng" dirty="0" smtClean="0"/>
          </a:p>
          <a:p>
            <a:pPr marL="742950" lvl="1" indent="-285750">
              <a:buFont typeface="Arial" panose="020B0604020202020204" pitchFamily="34" charset="0"/>
              <a:buChar char="•"/>
            </a:pPr>
            <a:r>
              <a:rPr lang="en-US" altLang="ja-JP" dirty="0" smtClean="0"/>
              <a:t>this command download the folder “secure” to current location</a:t>
            </a:r>
            <a:endParaRPr kumimoji="1" lang="ja-JP" altLang="en-US" dirty="0"/>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smtClean="0"/>
              <a:t>try this when you can’t </a:t>
            </a:r>
            <a:r>
              <a:rPr lang="en-US" altLang="ja-JP" u="sng" dirty="0" smtClean="0"/>
              <a:t>pip install </a:t>
            </a:r>
            <a:r>
              <a:rPr lang="en-US" altLang="ja-JP" b="1" u="sng" dirty="0" err="1" smtClean="0">
                <a:solidFill>
                  <a:srgbClr val="FF0000"/>
                </a:solidFill>
              </a:rPr>
              <a:t>scipy</a:t>
            </a:r>
            <a:r>
              <a:rPr lang="en-US" altLang="ja-JP" u="sng" dirty="0" smtClean="0">
                <a:solidFill>
                  <a:srgbClr val="FF0000"/>
                </a:solidFill>
              </a:rPr>
              <a:t> </a:t>
            </a:r>
            <a:r>
              <a:rPr lang="en-US" altLang="ja-JP" dirty="0" smtClean="0"/>
              <a:t>on </a:t>
            </a:r>
            <a:r>
              <a:rPr lang="en-US" altLang="ja-JP" dirty="0" err="1" smtClean="0"/>
              <a:t>ubuntu</a:t>
            </a:r>
            <a:endParaRPr lang="en-US" altLang="ja-JP" dirty="0" smtClean="0"/>
          </a:p>
          <a:p>
            <a:pPr marL="285750" indent="-285750">
              <a:buFont typeface="Arial" panose="020B0604020202020204" pitchFamily="34" charset="0"/>
              <a:buChar char="•"/>
            </a:pPr>
            <a:r>
              <a:rPr kumimoji="1" lang="en-US" altLang="ja-JP" dirty="0" err="1" smtClean="0"/>
              <a:t>sudo</a:t>
            </a:r>
            <a:r>
              <a:rPr kumimoji="1" lang="en-US" altLang="ja-JP" dirty="0" smtClean="0"/>
              <a:t> apt-get install </a:t>
            </a:r>
            <a:r>
              <a:rPr kumimoji="1" lang="en-US" altLang="ja-JP" dirty="0" err="1" smtClean="0"/>
              <a:t>libatlas</a:t>
            </a:r>
            <a:r>
              <a:rPr kumimoji="1" lang="en-US" altLang="ja-JP" dirty="0" smtClean="0"/>
              <a:t>-base-</a:t>
            </a:r>
            <a:r>
              <a:rPr kumimoji="1" lang="en-US" altLang="ja-JP" dirty="0" err="1" smtClean="0"/>
              <a:t>dev</a:t>
            </a:r>
            <a:r>
              <a:rPr kumimoji="1" lang="en-US" altLang="ja-JP" dirty="0" smtClean="0"/>
              <a:t> </a:t>
            </a:r>
            <a:r>
              <a:rPr kumimoji="1" lang="en-US" altLang="ja-JP" dirty="0" err="1" smtClean="0"/>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smtClean="0"/>
              <a:t>dpkg</a:t>
            </a:r>
            <a:r>
              <a:rPr kumimoji="1" lang="en-US" altLang="ja-JP" dirty="0" smtClean="0"/>
              <a:t> --list </a:t>
            </a:r>
          </a:p>
          <a:p>
            <a:pPr marL="742950" lvl="1" indent="-285750">
              <a:buFont typeface="Arial" panose="020B0604020202020204" pitchFamily="34" charset="0"/>
              <a:buChar char="•"/>
            </a:pPr>
            <a:r>
              <a:rPr kumimoji="1" lang="en-US" altLang="ja-JP" dirty="0" smtClean="0"/>
              <a:t>output all installed software</a:t>
            </a:r>
          </a:p>
          <a:p>
            <a:pPr marL="285750" indent="-285750">
              <a:buFont typeface="Arial" panose="020B0604020202020204" pitchFamily="34" charset="0"/>
              <a:buChar char="•"/>
            </a:pPr>
            <a:r>
              <a:rPr kumimoji="1" lang="en-US" altLang="ja-JP" dirty="0" err="1" smtClean="0"/>
              <a:t>dpkg</a:t>
            </a:r>
            <a:r>
              <a:rPr lang="en-US" altLang="ja-JP" dirty="0"/>
              <a:t> </a:t>
            </a:r>
            <a:r>
              <a:rPr lang="en-US" altLang="ja-JP" dirty="0" smtClean="0"/>
              <a:t>-</a:t>
            </a:r>
            <a:r>
              <a:rPr lang="en-US" altLang="ja-JP" dirty="0" err="1" smtClean="0"/>
              <a:t>i</a:t>
            </a:r>
            <a:r>
              <a:rPr lang="en-US" altLang="ja-JP" dirty="0" smtClean="0"/>
              <a:t> </a:t>
            </a:r>
            <a:r>
              <a:rPr lang="en-US" altLang="ja-JP" dirty="0" err="1" smtClean="0"/>
              <a:t>xxx.deb</a:t>
            </a:r>
            <a:endParaRPr lang="en-US" altLang="ja-JP" dirty="0" smtClean="0"/>
          </a:p>
          <a:p>
            <a:pPr marL="742950" lvl="1" indent="-285750">
              <a:buFont typeface="Arial" panose="020B0604020202020204" pitchFamily="34" charset="0"/>
              <a:buChar char="•"/>
            </a:pPr>
            <a:r>
              <a:rPr kumimoji="1" lang="en-US" altLang="ja-JP" dirty="0" smtClean="0"/>
              <a:t>install .</a:t>
            </a:r>
            <a:r>
              <a:rPr kumimoji="1" lang="en-US" altLang="ja-JP" smtClean="0"/>
              <a:t>deb software</a:t>
            </a:r>
            <a:endParaRPr kumimoji="1" lang="en-US" altLang="ja-JP" dirty="0" smtClean="0"/>
          </a:p>
          <a:p>
            <a:pPr marL="285750" indent="-285750">
              <a:buFont typeface="Arial" panose="020B0604020202020204" pitchFamily="34" charset="0"/>
              <a:buChar char="•"/>
            </a:pPr>
            <a:r>
              <a:rPr lang="en-US" altLang="ja-JP" dirty="0" err="1" smtClean="0"/>
              <a:t>sudo</a:t>
            </a:r>
            <a:r>
              <a:rPr lang="en-US" altLang="ja-JP" dirty="0" smtClean="0"/>
              <a:t> apt-get --purge remove </a:t>
            </a:r>
            <a:r>
              <a:rPr lang="en-US" altLang="ja-JP" dirty="0" err="1" smtClean="0"/>
              <a:t>xxxx</a:t>
            </a:r>
            <a:r>
              <a:rPr lang="en-US" altLang="ja-JP" dirty="0" smtClean="0"/>
              <a:t>	</a:t>
            </a:r>
          </a:p>
          <a:p>
            <a:pPr marL="742950" lvl="1" indent="-285750">
              <a:buFont typeface="Arial" panose="020B0604020202020204" pitchFamily="34" charset="0"/>
              <a:buChar char="•"/>
            </a:pPr>
            <a:r>
              <a:rPr kumimoji="1" lang="en-US" altLang="ja-JP" dirty="0" smtClean="0"/>
              <a:t>delete installed software</a:t>
            </a:r>
            <a:endParaRPr kumimoji="1" lang="ja-JP" altLang="en-US" dirty="0"/>
          </a:p>
        </p:txBody>
      </p:sp>
      <p:sp>
        <p:nvSpPr>
          <p:cNvPr id="10" name="テキスト ボックス 9"/>
          <p:cNvSpPr txBox="1"/>
          <p:nvPr/>
        </p:nvSpPr>
        <p:spPr>
          <a:xfrm>
            <a:off x="7596127" y="6335325"/>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smtClean="0"/>
              <a:t>locate </a:t>
            </a:r>
            <a:r>
              <a:rPr kumimoji="1" lang="en-US" altLang="ja-JP" dirty="0" err="1" smtClean="0"/>
              <a:t>libcrypto</a:t>
            </a:r>
            <a:endParaRPr kumimoji="1" lang="en-US" altLang="ja-JP" dirty="0" smtClean="0"/>
          </a:p>
          <a:p>
            <a:pPr marL="742950" lvl="1" indent="-285750">
              <a:buFont typeface="Arial" panose="020B0604020202020204" pitchFamily="34" charset="0"/>
              <a:buChar char="•"/>
            </a:pPr>
            <a:r>
              <a:rPr lang="en-US" altLang="ja-JP" dirty="0" smtClean="0"/>
              <a:t>to output target lib location</a:t>
            </a:r>
          </a:p>
          <a:p>
            <a:pPr marL="285750" indent="-285750">
              <a:buFont typeface="Arial" panose="020B0604020202020204" pitchFamily="34" charset="0"/>
              <a:buChar char="•"/>
            </a:pPr>
            <a:r>
              <a:rPr kumimoji="1" lang="en-US" altLang="ja-JP" dirty="0" err="1" smtClean="0"/>
              <a:t>dpkg</a:t>
            </a:r>
            <a:r>
              <a:rPr kumimoji="1" lang="en-US" altLang="ja-JP" dirty="0" smtClean="0"/>
              <a:t> –L libssl:i386</a:t>
            </a:r>
          </a:p>
          <a:p>
            <a:pPr marL="742950" lvl="1" indent="-285750">
              <a:buFont typeface="Arial" panose="020B0604020202020204" pitchFamily="34" charset="0"/>
              <a:buChar char="•"/>
            </a:pPr>
            <a:r>
              <a:rPr lang="en-US" altLang="ja-JP" dirty="0" smtClean="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smtClean="0"/>
              <a:t>to check TAB and SPACE in a file</a:t>
            </a:r>
          </a:p>
          <a:p>
            <a:pPr marL="742950" lvl="1" indent="-285750">
              <a:buFont typeface="Arial" panose="020B0604020202020204" pitchFamily="34" charset="0"/>
              <a:buChar char="•"/>
            </a:pPr>
            <a:r>
              <a:rPr lang="en-US" altLang="ja-JP" dirty="0" smtClean="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smtClean="0"/>
              <a:t>Tips:</a:t>
            </a:r>
          </a:p>
          <a:p>
            <a:pPr marL="285750" indent="-285750">
              <a:buFont typeface="Arial" panose="020B0604020202020204" pitchFamily="34" charset="0"/>
              <a:buChar char="•"/>
            </a:pPr>
            <a:r>
              <a:rPr lang="en-US" altLang="ja-JP" dirty="0" smtClean="0"/>
              <a:t>diff </a:t>
            </a:r>
            <a:r>
              <a:rPr lang="ja-JP" altLang="en-US" dirty="0" smtClean="0"/>
              <a:t>するには</a:t>
            </a:r>
            <a:endParaRPr lang="en-US" altLang="ja-JP" dirty="0" smtClean="0"/>
          </a:p>
          <a:p>
            <a:pPr marL="285750" indent="-285750">
              <a:buFont typeface="Arial" panose="020B0604020202020204" pitchFamily="34" charset="0"/>
              <a:buChar char="•"/>
            </a:pPr>
            <a:r>
              <a:rPr kumimoji="1" lang="en-US" altLang="ja-JP" dirty="0" err="1" smtClean="0"/>
              <a:t>sudo</a:t>
            </a:r>
            <a:r>
              <a:rPr kumimoji="1" lang="en-US" altLang="ja-JP" dirty="0" smtClean="0"/>
              <a:t> apt-get install meld</a:t>
            </a:r>
          </a:p>
          <a:p>
            <a:pPr marL="742950" lvl="1" indent="-285750">
              <a:buFont typeface="Arial" panose="020B0604020202020204" pitchFamily="34" charset="0"/>
              <a:buChar char="•"/>
            </a:pPr>
            <a:r>
              <a:rPr lang="ja-JP" altLang="en-US" dirty="0" smtClean="0"/>
              <a:t>で</a:t>
            </a:r>
            <a:r>
              <a:rPr lang="en-US" altLang="ja-JP" dirty="0" smtClean="0"/>
              <a:t>meld</a:t>
            </a:r>
            <a:r>
              <a:rPr lang="ja-JP" altLang="en-US" dirty="0" smtClean="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smtClean="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smtClean="0">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smtClean="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r>
              <a:rPr lang="en-US" altLang="ja-JP" dirty="0" smtClean="0"/>
              <a:t>.</a:t>
            </a:r>
          </a:p>
          <a:p>
            <a:pPr marL="285750" indent="-285750">
              <a:buFont typeface="Arial" panose="020B0604020202020204" pitchFamily="34" charset="0"/>
              <a:buChar char="•"/>
            </a:pPr>
            <a:r>
              <a:rPr lang="en-US" altLang="ja-JP" dirty="0" smtClean="0"/>
              <a:t>Information-technology </a:t>
            </a:r>
            <a:r>
              <a:rPr lang="en-US" altLang="ja-JP" dirty="0"/>
              <a:t>Promotion Agency, Japan</a:t>
            </a:r>
            <a:r>
              <a:rPr lang="ja-JP" altLang="en-US" dirty="0" smtClean="0"/>
              <a:t>（</a:t>
            </a:r>
            <a:r>
              <a:rPr lang="en-US" altLang="ja-JP" b="1" dirty="0" smtClean="0">
                <a:solidFill>
                  <a:srgbClr val="FF0000"/>
                </a:solidFill>
              </a:rPr>
              <a:t>IPA</a:t>
            </a:r>
            <a:r>
              <a:rPr lang="ja-JP" altLang="en-US" dirty="0" smtClean="0"/>
              <a:t>）</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smtClean="0">
                <a:solidFill>
                  <a:srgbClr val="FF0000"/>
                </a:solidFill>
              </a:rPr>
              <a:t>プロトタイプ宣言：</a:t>
            </a:r>
            <a:endParaRPr kumimoji="1" lang="en-US" altLang="ja-JP" b="1" dirty="0" smtClean="0">
              <a:solidFill>
                <a:srgbClr val="FF0000"/>
              </a:solidFill>
            </a:endParaRPr>
          </a:p>
          <a:p>
            <a:pPr marL="285750" indent="-285750">
              <a:buFont typeface="Arial" panose="020B0604020202020204" pitchFamily="34" charset="0"/>
              <a:buChar char="•"/>
            </a:pPr>
            <a:r>
              <a:rPr kumimoji="1" lang="en-US" altLang="ja-JP" dirty="0" smtClean="0"/>
              <a:t>.h file</a:t>
            </a:r>
            <a:r>
              <a:rPr kumimoji="1" lang="ja-JP" altLang="en-US" dirty="0" smtClean="0"/>
              <a:t>に関数の宣言</a:t>
            </a:r>
            <a:r>
              <a:rPr lang="en-US" altLang="ja-JP" dirty="0" smtClean="0"/>
              <a:t>, .c file</a:t>
            </a:r>
            <a:r>
              <a:rPr lang="ja-JP" altLang="en-US" dirty="0" smtClean="0"/>
              <a:t>に関数の実体を書くという</a:t>
            </a:r>
            <a:r>
              <a:rPr lang="en-US" altLang="ja-JP" dirty="0" smtClean="0"/>
              <a:t>coding</a:t>
            </a:r>
            <a:r>
              <a:rPr lang="ja-JP" altLang="en-US" dirty="0" smtClean="0"/>
              <a:t>方</a:t>
            </a:r>
            <a:endParaRPr kumimoji="1" lang="en-US" altLang="ja-JP" dirty="0" smtClean="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smtClean="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smtClean="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smtClean="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gridCol w="1143000"/>
                <a:gridCol w="3295650"/>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gridCol w="865002"/>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smtClean="0">
                          <a:effectLst/>
                        </a:rPr>
                        <a:t>4byte</a:t>
                      </a:r>
                      <a:endParaRPr lang="en-US" altLang="ja-JP" sz="1100" b="0" i="0" u="none" strike="noStrike" dirty="0">
                        <a:solidFill>
                          <a:srgbClr val="000000"/>
                        </a:solidFill>
                        <a:effectLst/>
                        <a:latin typeface="ＭＳ Ｐゴシック"/>
                      </a:endParaRPr>
                    </a:p>
                  </a:txBody>
                  <a:tcPr marL="9525" marR="9525" marT="9525" marB="0" anchor="ctr"/>
                </a:tc>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smtClean="0">
                          <a:effectLst/>
                        </a:rPr>
                        <a:t>1byte</a:t>
                      </a:r>
                      <a:endParaRPr lang="en-US" altLang="ja-JP" sz="1100" b="0" i="0" u="none" strike="noStrike" dirty="0">
                        <a:solidFill>
                          <a:srgbClr val="000000"/>
                        </a:solidFill>
                        <a:effectLst/>
                        <a:latin typeface="ＭＳ Ｐゴシック"/>
                      </a:endParaRPr>
                    </a:p>
                  </a:txBody>
                  <a:tcPr marL="9525" marR="9525" marT="9525" marB="0" anchor="ctr"/>
                </a:tc>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uint16_t</a:t>
                      </a:r>
                      <a:endParaRPr lang="en-US" altLang="ja-JP" sz="1100" b="0" i="0" u="none" strike="noStrike" dirty="0" smtClean="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smtClean="0">
                          <a:effectLst/>
                        </a:rPr>
                        <a:t>2byte</a:t>
                      </a:r>
                      <a:endParaRPr lang="en-US" altLang="ja-JP" sz="1100" b="0" i="0" u="none" strike="noStrike" dirty="0" smtClean="0">
                        <a:solidFill>
                          <a:srgbClr val="000000"/>
                        </a:solidFill>
                        <a:effectLst/>
                        <a:latin typeface="ＭＳ Ｐゴシック"/>
                      </a:endParaRPr>
                    </a:p>
                  </a:txBody>
                  <a:tcPr marL="9525" marR="9525" marT="9525" marB="0" anchor="ctr"/>
                </a:tc>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smtClean="0">
                <a:solidFill>
                  <a:srgbClr val="FF0000"/>
                </a:solidFill>
              </a:rPr>
              <a:t>KPI</a:t>
            </a:r>
            <a:r>
              <a:rPr lang="en-US" altLang="ja-JP" dirty="0" smtClean="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smtClean="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smtClean="0"/>
              <a:t>安齋さんから</a:t>
            </a:r>
            <a:endParaRPr kumimoji="1" lang="en-US" altLang="ja-JP" dirty="0" smtClean="0"/>
          </a:p>
          <a:p>
            <a:pPr marL="742950" lvl="1" indent="-285750">
              <a:buFont typeface="Arial" panose="020B0604020202020204" pitchFamily="34" charset="0"/>
              <a:buChar char="•"/>
            </a:pPr>
            <a:r>
              <a:rPr lang="en-US" altLang="ja-JP" dirty="0" smtClean="0"/>
              <a:t>20161018_</a:t>
            </a:r>
            <a:r>
              <a:rPr lang="ja-JP" altLang="en-US" dirty="0" smtClean="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smtClean="0">
                <a:solidFill>
                  <a:srgbClr val="FF0000"/>
                </a:solidFill>
              </a:rPr>
              <a:t>FAKRA</a:t>
            </a:r>
          </a:p>
          <a:p>
            <a:pPr marL="285750" indent="-285750">
              <a:buFont typeface="Arial" panose="020B0604020202020204" pitchFamily="34" charset="0"/>
              <a:buChar char="•"/>
            </a:pPr>
            <a:r>
              <a:rPr lang="en-US" altLang="ja-JP" dirty="0" smtClean="0"/>
              <a:t>A coaxial(</a:t>
            </a:r>
            <a:r>
              <a:rPr lang="ja-JP" altLang="en-US" dirty="0"/>
              <a:t>同軸</a:t>
            </a:r>
            <a:r>
              <a:rPr lang="ja-JP" altLang="en-US" dirty="0" smtClean="0"/>
              <a:t>ケーブル</a:t>
            </a:r>
            <a:r>
              <a:rPr lang="en-US" altLang="ja-JP" dirty="0" smtClean="0"/>
              <a:t>)</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r>
              <a:rPr lang="en-US" altLang="ja-JP" dirty="0" smtClean="0"/>
              <a:t>.</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dirty="0" smtClean="0"/>
              <a:t>(</a:t>
            </a:r>
            <a:r>
              <a:rPr lang="en-US" altLang="ja-JP" b="1" dirty="0" smtClean="0">
                <a:solidFill>
                  <a:srgbClr val="FF0000"/>
                </a:solidFill>
              </a:rPr>
              <a:t>DAB</a:t>
            </a:r>
            <a:r>
              <a:rPr lang="en-US" altLang="ja-JP" dirty="0" smtClean="0"/>
              <a:t>) </a:t>
            </a:r>
            <a:r>
              <a:rPr lang="en-US" altLang="ja-JP" dirty="0"/>
              <a:t>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smtClean="0">
                <a:solidFill>
                  <a:srgbClr val="FF0000"/>
                </a:solidFill>
              </a:rPr>
              <a:t>Sierra AR series</a:t>
            </a:r>
          </a:p>
          <a:p>
            <a:pPr marL="285750" indent="-285750">
              <a:buFont typeface="Arial" panose="020B0604020202020204" pitchFamily="34" charset="0"/>
              <a:buChar char="•"/>
            </a:pPr>
            <a:r>
              <a:rPr lang="en-US" altLang="ja-JP" dirty="0" err="1" smtClean="0"/>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smtClean="0"/>
              <a:t>車セキュリティ組織：</a:t>
            </a:r>
            <a:endParaRPr kumimoji="1" lang="ja-JP" altLang="en-US" dirty="0"/>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gridCol w="1817902"/>
                <a:gridCol w="3884813"/>
              </a:tblGrid>
              <a:tr h="370840">
                <a:tc>
                  <a:txBody>
                    <a:bodyPr/>
                    <a:lstStyle/>
                    <a:p>
                      <a:r>
                        <a:rPr kumimoji="1" lang="ja-JP" altLang="en-US" dirty="0" smtClean="0"/>
                        <a:t>地域</a:t>
                      </a:r>
                      <a:endParaRPr kumimoji="1" lang="ja-JP" altLang="en-US" dirty="0"/>
                    </a:p>
                  </a:txBody>
                  <a:tcPr/>
                </a:tc>
                <a:tc>
                  <a:txBody>
                    <a:bodyPr/>
                    <a:lstStyle/>
                    <a:p>
                      <a:r>
                        <a:rPr kumimoji="1" lang="ja-JP" altLang="en-US" dirty="0" smtClean="0"/>
                        <a:t>プロジェクト</a:t>
                      </a:r>
                      <a:endParaRPr kumimoji="1" lang="ja-JP" altLang="en-US" dirty="0"/>
                    </a:p>
                  </a:txBody>
                  <a:tcPr/>
                </a:tc>
                <a:tc>
                  <a:txBody>
                    <a:bodyPr/>
                    <a:lstStyle/>
                    <a:p>
                      <a:endParaRPr kumimoji="1" lang="ja-JP" altLang="en-US" dirty="0"/>
                    </a:p>
                  </a:txBody>
                  <a:tcPr/>
                </a:tc>
              </a:tr>
              <a:tr h="370840">
                <a:tc rowSpan="5">
                  <a:txBody>
                    <a:bodyPr/>
                    <a:lstStyle/>
                    <a:p>
                      <a:r>
                        <a:rPr kumimoji="1" lang="ja-JP" altLang="en-US" dirty="0" smtClean="0"/>
                        <a:t>欧州</a:t>
                      </a:r>
                      <a:endParaRPr kumimoji="1" lang="ja-JP" altLang="en-US" dirty="0"/>
                    </a:p>
                  </a:txBody>
                  <a:tcPr/>
                </a:tc>
                <a:tc>
                  <a:txBody>
                    <a:bodyPr/>
                    <a:lstStyle/>
                    <a:p>
                      <a:r>
                        <a:rPr kumimoji="1" lang="en-US" altLang="ja-JP" dirty="0" err="1" smtClean="0"/>
                        <a:t>Evita</a:t>
                      </a:r>
                      <a:endParaRPr kumimoji="1" lang="ja-JP" altLang="en-US" dirty="0"/>
                    </a:p>
                  </a:txBody>
                  <a:tcPr/>
                </a:tc>
                <a:tc>
                  <a:txBody>
                    <a:bodyPr/>
                    <a:lstStyle/>
                    <a:p>
                      <a:r>
                        <a:rPr kumimoji="1" lang="en-US" altLang="ja-JP" dirty="0" smtClean="0"/>
                        <a:t>E-safety vehicle</a:t>
                      </a:r>
                      <a:r>
                        <a:rPr kumimoji="1" lang="en-US" altLang="ja-JP" baseline="0" dirty="0" smtClean="0"/>
                        <a:t> intrusion protected applications</a:t>
                      </a:r>
                    </a:p>
                    <a:p>
                      <a:r>
                        <a:rPr kumimoji="1" lang="ja-JP" altLang="en-US" baseline="0" dirty="0" smtClean="0"/>
                        <a:t>車載</a:t>
                      </a:r>
                      <a:r>
                        <a:rPr kumimoji="1" lang="en-US" altLang="ja-JP" baseline="0" dirty="0" smtClean="0"/>
                        <a:t>LAN</a:t>
                      </a:r>
                      <a:r>
                        <a:rPr kumimoji="1" lang="ja-JP" altLang="en-US" baseline="0" dirty="0" smtClean="0"/>
                        <a:t>セキュリティを保護する通信手順と</a:t>
                      </a:r>
                      <a:r>
                        <a:rPr kumimoji="1" lang="en-US" altLang="ja-JP" baseline="0" dirty="0" smtClean="0"/>
                        <a:t>HW</a:t>
                      </a:r>
                      <a:r>
                        <a:rPr kumimoji="1" lang="ja-JP" altLang="en-US" baseline="0" dirty="0" smtClean="0"/>
                        <a:t>を研究開発する</a:t>
                      </a:r>
                      <a:endParaRPr kumimoji="1" lang="ja-JP" altLang="en-US" dirty="0"/>
                    </a:p>
                  </a:txBody>
                  <a:tcPr/>
                </a:tc>
              </a:tr>
              <a:tr h="370840">
                <a:tc vMerge="1">
                  <a:txBody>
                    <a:bodyPr/>
                    <a:lstStyle/>
                    <a:p>
                      <a:endParaRPr kumimoji="1" lang="ja-JP" altLang="en-US" dirty="0"/>
                    </a:p>
                  </a:txBody>
                  <a:tcPr/>
                </a:tc>
                <a:tc>
                  <a:txBody>
                    <a:bodyPr/>
                    <a:lstStyle/>
                    <a:p>
                      <a:r>
                        <a:rPr kumimoji="1" lang="en-US" altLang="ja-JP" dirty="0" smtClean="0"/>
                        <a:t>PRESERVE</a:t>
                      </a:r>
                      <a:endParaRPr kumimoji="1" lang="ja-JP" altLang="en-US" dirty="0"/>
                    </a:p>
                  </a:txBody>
                  <a:tcPr/>
                </a:tc>
                <a:tc>
                  <a:txBody>
                    <a:bodyPr/>
                    <a:lstStyle/>
                    <a:p>
                      <a:r>
                        <a:rPr kumimoji="1" lang="en-US" altLang="ja-JP" dirty="0" smtClean="0"/>
                        <a:t>V2X</a:t>
                      </a:r>
                      <a:r>
                        <a:rPr kumimoji="1" lang="ja-JP" altLang="en-US" dirty="0" smtClean="0"/>
                        <a:t>標準化や</a:t>
                      </a:r>
                      <a:r>
                        <a:rPr kumimoji="1" lang="en-US" altLang="ja-JP" dirty="0" smtClean="0"/>
                        <a:t>HW</a:t>
                      </a:r>
                      <a:r>
                        <a:rPr kumimoji="1" lang="ja-JP" altLang="en-US" dirty="0" smtClean="0"/>
                        <a:t>セキュリティ</a:t>
                      </a:r>
                      <a:endParaRPr kumimoji="1" lang="ja-JP" altLang="en-US" dirty="0"/>
                    </a:p>
                  </a:txBody>
                  <a:tcPr/>
                </a:tc>
              </a:tr>
              <a:tr h="370840">
                <a:tc vMerge="1">
                  <a:txBody>
                    <a:bodyPr/>
                    <a:lstStyle/>
                    <a:p>
                      <a:endParaRPr kumimoji="1" lang="ja-JP" altLang="en-US"/>
                    </a:p>
                  </a:txBody>
                  <a:tcPr/>
                </a:tc>
                <a:tc>
                  <a:txBody>
                    <a:bodyPr/>
                    <a:lstStyle/>
                    <a:p>
                      <a:r>
                        <a:rPr kumimoji="1" lang="en-US" altLang="ja-JP" dirty="0" smtClean="0"/>
                        <a:t>AUTOSAR</a:t>
                      </a:r>
                      <a:endParaRPr kumimoji="1" lang="ja-JP" altLang="en-US" dirty="0"/>
                    </a:p>
                  </a:txBody>
                  <a:tcPr/>
                </a:tc>
                <a:tc>
                  <a:txBody>
                    <a:bodyPr/>
                    <a:lstStyle/>
                    <a:p>
                      <a:r>
                        <a:rPr kumimoji="1" lang="en-US" altLang="ja-JP" dirty="0" smtClean="0"/>
                        <a:t>Automotive open system</a:t>
                      </a:r>
                      <a:r>
                        <a:rPr kumimoji="1" lang="en-US" altLang="ja-JP" baseline="0" dirty="0" smtClean="0"/>
                        <a:t> architecture</a:t>
                      </a:r>
                    </a:p>
                    <a:p>
                      <a:r>
                        <a:rPr kumimoji="1" lang="ja-JP" altLang="en-US" dirty="0" smtClean="0"/>
                        <a:t>様々の</a:t>
                      </a:r>
                      <a:r>
                        <a:rPr kumimoji="1" lang="en-US" altLang="ja-JP" dirty="0" smtClean="0"/>
                        <a:t>ECU</a:t>
                      </a:r>
                      <a:r>
                        <a:rPr kumimoji="1" lang="ja-JP" altLang="en-US" dirty="0" smtClean="0"/>
                        <a:t>上で実行可能にするため、仕様の標準化をしている</a:t>
                      </a:r>
                      <a:endParaRPr kumimoji="1" lang="ja-JP" altLang="en-US" dirty="0"/>
                    </a:p>
                  </a:txBody>
                  <a:tcPr/>
                </a:tc>
              </a:tr>
              <a:tr h="370840">
                <a:tc vMerge="1">
                  <a:txBody>
                    <a:bodyPr/>
                    <a:lstStyle/>
                    <a:p>
                      <a:endParaRPr kumimoji="1" lang="ja-JP" altLang="en-US" dirty="0"/>
                    </a:p>
                  </a:txBody>
                  <a:tcPr/>
                </a:tc>
                <a:tc>
                  <a:txBody>
                    <a:bodyPr/>
                    <a:lstStyle/>
                    <a:p>
                      <a:r>
                        <a:rPr kumimoji="1" lang="en-US" altLang="ja-JP" dirty="0" smtClean="0"/>
                        <a:t>CAR 2 CAR-CC</a:t>
                      </a:r>
                      <a:endParaRPr kumimoji="1" lang="ja-JP" altLang="en-US" dirty="0"/>
                    </a:p>
                  </a:txBody>
                  <a:tcPr/>
                </a:tc>
                <a:tc>
                  <a:txBody>
                    <a:bodyPr/>
                    <a:lstStyle/>
                    <a:p>
                      <a:r>
                        <a:rPr kumimoji="1" lang="ja-JP" altLang="en-US" dirty="0" err="1" smtClean="0"/>
                        <a:t>車車</a:t>
                      </a:r>
                      <a:r>
                        <a:rPr kumimoji="1" lang="ja-JP" altLang="en-US" dirty="0" smtClean="0"/>
                        <a:t>間通信の標準化</a:t>
                      </a:r>
                      <a:endParaRPr kumimoji="1" lang="ja-JP" altLang="en-US" dirty="0"/>
                    </a:p>
                  </a:txBody>
                  <a:tcPr/>
                </a:tc>
              </a:tr>
              <a:tr h="370840">
                <a:tc vMerge="1">
                  <a:txBody>
                    <a:bodyPr/>
                    <a:lstStyle/>
                    <a:p>
                      <a:endParaRPr kumimoji="1" lang="ja-JP" altLang="en-US" dirty="0"/>
                    </a:p>
                  </a:txBody>
                  <a:tcPr/>
                </a:tc>
                <a:tc>
                  <a:txBody>
                    <a:bodyPr/>
                    <a:lstStyle/>
                    <a:p>
                      <a:r>
                        <a:rPr kumimoji="1" lang="en-US" altLang="ja-JP" dirty="0" smtClean="0"/>
                        <a:t>Oversee</a:t>
                      </a:r>
                      <a:endParaRPr kumimoji="1" lang="ja-JP" altLang="en-US" dirty="0"/>
                    </a:p>
                  </a:txBody>
                  <a:tcPr/>
                </a:tc>
                <a:tc>
                  <a:txBody>
                    <a:bodyPr/>
                    <a:lstStyle/>
                    <a:p>
                      <a:r>
                        <a:rPr kumimoji="1" lang="ja-JP" altLang="en-US" dirty="0" smtClean="0"/>
                        <a:t>車載システム上で仮想実行環境？</a:t>
                      </a:r>
                      <a:endParaRPr kumimoji="1" lang="ja-JP" altLang="en-US" dirty="0"/>
                    </a:p>
                  </a:txBody>
                  <a:tcPr/>
                </a:tc>
              </a:tr>
              <a:tr h="370840">
                <a:tc rowSpan="3">
                  <a:txBody>
                    <a:bodyPr/>
                    <a:lstStyle/>
                    <a:p>
                      <a:r>
                        <a:rPr kumimoji="1" lang="ja-JP" altLang="en-US" dirty="0" smtClean="0"/>
                        <a:t>北米</a:t>
                      </a:r>
                      <a:endParaRPr kumimoji="1" lang="ja-JP" altLang="en-US" dirty="0"/>
                    </a:p>
                  </a:txBody>
                  <a:tcPr/>
                </a:tc>
                <a:tc>
                  <a:txBody>
                    <a:bodyPr/>
                    <a:lstStyle/>
                    <a:p>
                      <a:r>
                        <a:rPr kumimoji="1" lang="en-US" altLang="ja-JP" dirty="0" smtClean="0"/>
                        <a:t>SAE</a:t>
                      </a:r>
                      <a:endParaRPr kumimoji="1" lang="ja-JP" altLang="en-US" dirty="0"/>
                    </a:p>
                  </a:txBody>
                  <a:tcPr/>
                </a:tc>
                <a:tc>
                  <a:txBody>
                    <a:bodyPr/>
                    <a:lstStyle/>
                    <a:p>
                      <a:r>
                        <a:rPr kumimoji="1" lang="ja-JP" altLang="en-US" dirty="0" smtClean="0"/>
                        <a:t>自動車向けサイバーセキュリティガイドラインと評価手法</a:t>
                      </a:r>
                      <a:endParaRPr kumimoji="1" lang="ja-JP" altLang="en-US" dirty="0"/>
                    </a:p>
                  </a:txBody>
                  <a:tcPr/>
                </a:tc>
              </a:tr>
              <a:tr h="370840">
                <a:tc vMerge="1">
                  <a:txBody>
                    <a:bodyPr/>
                    <a:lstStyle/>
                    <a:p>
                      <a:endParaRPr kumimoji="1" lang="ja-JP" altLang="en-US" dirty="0"/>
                    </a:p>
                  </a:txBody>
                  <a:tcPr/>
                </a:tc>
                <a:tc>
                  <a:txBody>
                    <a:bodyPr/>
                    <a:lstStyle/>
                    <a:p>
                      <a:r>
                        <a:rPr kumimoji="1" lang="en-US" altLang="ja-JP" dirty="0" smtClean="0"/>
                        <a:t>TCG</a:t>
                      </a:r>
                      <a:endParaRPr kumimoji="1" lang="ja-JP" altLang="en-US" dirty="0"/>
                    </a:p>
                  </a:txBody>
                  <a:tcPr/>
                </a:tc>
                <a:tc>
                  <a:txBody>
                    <a:bodyPr/>
                    <a:lstStyle/>
                    <a:p>
                      <a:r>
                        <a:rPr kumimoji="1" lang="en-US" altLang="ja-JP" dirty="0" smtClean="0"/>
                        <a:t>Trusted computing </a:t>
                      </a:r>
                      <a:r>
                        <a:rPr kumimoji="1" lang="en-US" altLang="ja-JP" dirty="0" err="1" smtClean="0"/>
                        <a:t>groud</a:t>
                      </a:r>
                      <a:endParaRPr kumimoji="1" lang="en-US" altLang="ja-JP" dirty="0" smtClean="0"/>
                    </a:p>
                    <a:p>
                      <a:r>
                        <a:rPr kumimoji="1" lang="en-US" altLang="ja-JP" dirty="0" smtClean="0"/>
                        <a:t>TPM</a:t>
                      </a:r>
                      <a:r>
                        <a:rPr kumimoji="1" lang="en-US" altLang="ja-JP" baseline="0" dirty="0" smtClean="0"/>
                        <a:t> v2.0(Trusted Platform Module)</a:t>
                      </a:r>
                      <a:r>
                        <a:rPr kumimoji="1" lang="ja-JP" altLang="en-US" baseline="0" dirty="0" smtClean="0"/>
                        <a:t>自動車プロファイル？</a:t>
                      </a:r>
                      <a:endParaRPr kumimoji="1" lang="ja-JP" altLang="en-US" dirty="0"/>
                    </a:p>
                  </a:txBody>
                  <a:tcPr/>
                </a:tc>
              </a:tr>
              <a:tr h="370840">
                <a:tc vMerge="1">
                  <a:txBody>
                    <a:bodyPr/>
                    <a:lstStyle/>
                    <a:p>
                      <a:endParaRPr kumimoji="1" lang="ja-JP" altLang="en-US" dirty="0"/>
                    </a:p>
                  </a:txBody>
                  <a:tcPr/>
                </a:tc>
                <a:tc>
                  <a:txBody>
                    <a:bodyPr/>
                    <a:lstStyle/>
                    <a:p>
                      <a:r>
                        <a:rPr kumimoji="1" lang="en-US" altLang="ja-JP" dirty="0" smtClean="0"/>
                        <a:t>Auto-ISAC</a:t>
                      </a:r>
                      <a:endParaRPr kumimoji="1" lang="ja-JP" altLang="en-US" dirty="0"/>
                    </a:p>
                  </a:txBody>
                  <a:tcPr/>
                </a:tc>
                <a:tc>
                  <a:txBody>
                    <a:bodyPr/>
                    <a:lstStyle/>
                    <a:p>
                      <a:r>
                        <a:rPr kumimoji="1" lang="ja-JP" altLang="en-US" dirty="0" smtClean="0"/>
                        <a:t>サイバー脅威や脆弱性に関する情報を自動車メーカーやサプライヤー、政府機関らで共有するための組織</a:t>
                      </a:r>
                      <a:endParaRPr kumimoji="1" lang="ja-JP" altLang="en-US" dirty="0"/>
                    </a:p>
                  </a:txBody>
                  <a:tcPr/>
                </a:tc>
              </a:tr>
              <a:tr h="370840">
                <a:tc rowSpan="4">
                  <a:txBody>
                    <a:bodyPr/>
                    <a:lstStyle/>
                    <a:p>
                      <a:r>
                        <a:rPr kumimoji="1" lang="ja-JP" altLang="en-US" dirty="0" smtClean="0"/>
                        <a:t>日本</a:t>
                      </a:r>
                      <a:endParaRPr kumimoji="1" lang="ja-JP" altLang="en-US" dirty="0"/>
                    </a:p>
                  </a:txBody>
                  <a:tcPr/>
                </a:tc>
                <a:tc>
                  <a:txBody>
                    <a:bodyPr/>
                    <a:lstStyle/>
                    <a:p>
                      <a:r>
                        <a:rPr kumimoji="1" lang="en-US" altLang="ja-JP" dirty="0" err="1" smtClean="0"/>
                        <a:t>Jaspar</a:t>
                      </a:r>
                      <a:endParaRPr kumimoji="1" lang="ja-JP" altLang="en-US" dirty="0"/>
                    </a:p>
                  </a:txBody>
                  <a:tcPr/>
                </a:tc>
                <a:tc>
                  <a:txBody>
                    <a:bodyPr/>
                    <a:lstStyle/>
                    <a:p>
                      <a:r>
                        <a:rPr kumimoji="1" lang="en-US" altLang="ja-JP" dirty="0" smtClean="0"/>
                        <a:t>Japan Automotive Software Platform and Architecture</a:t>
                      </a:r>
                    </a:p>
                    <a:p>
                      <a:r>
                        <a:rPr kumimoji="1" lang="en-US" altLang="ja-JP" dirty="0" smtClean="0"/>
                        <a:t>ECU</a:t>
                      </a:r>
                      <a:r>
                        <a:rPr kumimoji="1" lang="ja-JP" altLang="en-US" dirty="0" smtClean="0"/>
                        <a:t>のソフトウェア基盤や</a:t>
                      </a:r>
                      <a:r>
                        <a:rPr kumimoji="1" lang="en-US" altLang="ja-JP" dirty="0" smtClean="0"/>
                        <a:t>LAN</a:t>
                      </a:r>
                      <a:r>
                        <a:rPr kumimoji="1" lang="ja-JP" altLang="en-US" smtClean="0"/>
                        <a:t>インタフェース規格の標準化</a:t>
                      </a:r>
                      <a:endParaRPr kumimoji="1" lang="ja-JP" altLang="en-US" dirty="0"/>
                    </a:p>
                  </a:txBody>
                  <a:tcPr/>
                </a:tc>
              </a:tr>
              <a:tr h="370840">
                <a:tc vMerge="1">
                  <a:txBody>
                    <a:bodyPr/>
                    <a:lstStyle/>
                    <a:p>
                      <a:endParaRPr kumimoji="1" lang="ja-JP" altLang="en-US" dirty="0"/>
                    </a:p>
                  </a:txBody>
                  <a:tcPr/>
                </a:tc>
                <a:tc>
                  <a:txBody>
                    <a:bodyPr/>
                    <a:lstStyle/>
                    <a:p>
                      <a:r>
                        <a:rPr kumimoji="1" lang="ja-JP" altLang="en-US" dirty="0" smtClean="0"/>
                        <a:t>自動車技術会</a:t>
                      </a:r>
                      <a:endParaRPr kumimoji="1" lang="ja-JP" altLang="en-US" dirty="0"/>
                    </a:p>
                  </a:txBody>
                  <a:tcPr/>
                </a:tc>
                <a:tc>
                  <a:txBody>
                    <a:bodyPr/>
                    <a:lstStyle/>
                    <a:p>
                      <a:endParaRPr kumimoji="1" lang="ja-JP" altLang="en-US" dirty="0"/>
                    </a:p>
                  </a:txBody>
                  <a:tcPr/>
                </a:tc>
              </a:tr>
              <a:tr h="370840">
                <a:tc vMerge="1">
                  <a:txBody>
                    <a:bodyPr/>
                    <a:lstStyle/>
                    <a:p>
                      <a:endParaRPr kumimoji="1" lang="ja-JP" altLang="en-US" dirty="0"/>
                    </a:p>
                  </a:txBody>
                  <a:tcPr/>
                </a:tc>
                <a:tc>
                  <a:txBody>
                    <a:bodyPr/>
                    <a:lstStyle/>
                    <a:p>
                      <a:r>
                        <a:rPr kumimoji="1" lang="en-US" altLang="ja-JP" dirty="0" smtClean="0"/>
                        <a:t>IPA</a:t>
                      </a:r>
                      <a:endParaRPr kumimoji="1" lang="ja-JP" altLang="en-US" dirty="0"/>
                    </a:p>
                  </a:txBody>
                  <a:tcPr/>
                </a:tc>
                <a:tc>
                  <a:txBody>
                    <a:bodyPr/>
                    <a:lstStyle/>
                    <a:p>
                      <a:r>
                        <a:rPr kumimoji="1" lang="en-US" altLang="ja-JP" sz="1800" b="0" i="0" kern="1200" smtClean="0">
                          <a:solidFill>
                            <a:schemeClr val="dk1"/>
                          </a:solidFill>
                          <a:effectLst/>
                          <a:latin typeface="+mn-lt"/>
                          <a:ea typeface="+mn-ea"/>
                          <a:cs typeface="+mn-cs"/>
                        </a:rPr>
                        <a:t>Information-technology Promotion Agency</a:t>
                      </a:r>
                      <a:endParaRPr kumimoji="1" lang="ja-JP" altLang="en-US" dirty="0"/>
                    </a:p>
                  </a:txBody>
                  <a:tcPr/>
                </a:tc>
              </a:tr>
              <a:tr h="370840">
                <a:tc vMerge="1">
                  <a:txBody>
                    <a:bodyPr/>
                    <a:lstStyle/>
                    <a:p>
                      <a:endParaRPr kumimoji="1" lang="ja-JP" altLang="en-US" dirty="0"/>
                    </a:p>
                  </a:txBody>
                  <a:tcPr/>
                </a:tc>
                <a:tc>
                  <a:txBody>
                    <a:bodyPr/>
                    <a:lstStyle/>
                    <a:p>
                      <a:r>
                        <a:rPr kumimoji="1" lang="en-US" altLang="ja-JP" dirty="0" smtClean="0"/>
                        <a:t>CCDS</a:t>
                      </a:r>
                      <a:endParaRPr kumimoji="1" lang="ja-JP" altLang="en-US" dirty="0"/>
                    </a:p>
                  </a:txBody>
                  <a:tcPr/>
                </a:tc>
                <a:tc>
                  <a:txBody>
                    <a:bodyPr/>
                    <a:lstStyle/>
                    <a:p>
                      <a:r>
                        <a:rPr kumimoji="1" lang="en-US" altLang="ja-JP" dirty="0" smtClean="0"/>
                        <a:t>Connected</a:t>
                      </a:r>
                      <a:r>
                        <a:rPr kumimoji="1" lang="en-US" altLang="ja-JP" baseline="0" dirty="0" smtClean="0"/>
                        <a:t> Consumer Device Security Council</a:t>
                      </a:r>
                      <a:endParaRPr kumimoji="1" lang="ja-JP" altLang="en-US" dirty="0"/>
                    </a:p>
                  </a:txBody>
                  <a:tcPr/>
                </a:tc>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a:t>
            </a:r>
            <a:r>
              <a:rPr lang="en-US" altLang="ja-JP" dirty="0" smtClean="0"/>
              <a:t>interoperability (</a:t>
            </a:r>
            <a:r>
              <a:rPr lang="ja-JP" altLang="en-US" dirty="0"/>
              <a:t>相互運用性</a:t>
            </a:r>
            <a:r>
              <a:rPr lang="en-US" altLang="ja-JP" dirty="0" smtClean="0"/>
              <a:t>) </a:t>
            </a:r>
            <a:r>
              <a:rPr lang="en-US" altLang="ja-JP" dirty="0"/>
              <a:t>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smtClean="0"/>
              <a:t>ARD</a:t>
            </a:r>
            <a:r>
              <a:rPr lang="ja-JP" altLang="en-US" dirty="0" smtClean="0"/>
              <a:t>の</a:t>
            </a:r>
            <a:r>
              <a:rPr lang="en-US" altLang="ja-JP" dirty="0" smtClean="0"/>
              <a:t>Tesla K40C</a:t>
            </a:r>
            <a:r>
              <a:rPr lang="ja-JP" altLang="en-US" dirty="0" smtClean="0"/>
              <a:t>：</a:t>
            </a:r>
            <a:r>
              <a:rPr lang="en-US" altLang="ja-JP" dirty="0"/>
              <a:t>132.182.38.230::</a:t>
            </a:r>
            <a:r>
              <a:rPr lang="en-US" altLang="ja-JP" dirty="0" smtClean="0"/>
              <a:t>5900</a:t>
            </a:r>
          </a:p>
          <a:p>
            <a:pPr marL="285750" indent="-285750">
              <a:buFont typeface="Arial" panose="020B0604020202020204" pitchFamily="34" charset="0"/>
              <a:buChar char="•"/>
            </a:pPr>
            <a:r>
              <a:rPr lang="en-US" altLang="ja-JP" dirty="0" smtClean="0"/>
              <a:t>IDA pro: </a:t>
            </a:r>
            <a:r>
              <a:rPr lang="en-US" altLang="ja-JP" b="1" dirty="0" smtClean="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smtClean="0"/>
              <a:t>python performance analyze:</a:t>
            </a:r>
          </a:p>
          <a:p>
            <a:pPr marL="285750" indent="-285750">
              <a:buFont typeface="Arial" panose="020B0604020202020204" pitchFamily="34" charset="0"/>
              <a:buChar char="•"/>
            </a:pPr>
            <a:r>
              <a:rPr lang="en-US" altLang="ja-JP" b="1" dirty="0" err="1" smtClean="0"/>
              <a:t>memory_profiler</a:t>
            </a:r>
            <a:endParaRPr lang="en-US" altLang="ja-JP" b="1" dirty="0"/>
          </a:p>
          <a:p>
            <a:pPr marL="285750" indent="-285750">
              <a:buFont typeface="Arial" panose="020B0604020202020204" pitchFamily="34" charset="0"/>
              <a:buChar char="•"/>
            </a:pPr>
            <a:r>
              <a:rPr kumimoji="1" lang="en-US" altLang="ja-JP" b="1" dirty="0" err="1" smtClean="0"/>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smtClean="0"/>
              <a:t>Tips: </a:t>
            </a:r>
          </a:p>
          <a:p>
            <a:pPr marL="285750" indent="-285750">
              <a:buFont typeface="Arial" panose="020B0604020202020204" pitchFamily="34" charset="0"/>
              <a:buChar char="•"/>
            </a:pPr>
            <a:r>
              <a:rPr lang="en-US" altLang="ja-JP" b="1" dirty="0" smtClean="0">
                <a:solidFill>
                  <a:srgbClr val="FF0000"/>
                </a:solidFill>
              </a:rPr>
              <a:t>x11vnc</a:t>
            </a:r>
            <a:r>
              <a:rPr lang="en-US" altLang="ja-JP" dirty="0" smtClean="0">
                <a:solidFill>
                  <a:srgbClr val="FF0000"/>
                </a:solidFill>
              </a:rPr>
              <a:t> </a:t>
            </a:r>
            <a:r>
              <a:rPr lang="en-US" altLang="ja-JP" dirty="0" smtClean="0"/>
              <a:t>gives a full </a:t>
            </a:r>
            <a:r>
              <a:rPr lang="en-US" altLang="ja-JP" dirty="0" err="1" smtClean="0"/>
              <a:t>ubuntu</a:t>
            </a:r>
            <a:r>
              <a:rPr lang="en-US" altLang="ja-JP" dirty="0" smtClean="0"/>
              <a:t> desktop</a:t>
            </a:r>
          </a:p>
          <a:p>
            <a:pPr marL="285750" indent="-285750">
              <a:buFont typeface="Arial" panose="020B0604020202020204" pitchFamily="34" charset="0"/>
              <a:buChar char="•"/>
            </a:pPr>
            <a:r>
              <a:rPr kumimoji="1" lang="en-US" altLang="ja-JP" dirty="0" smtClean="0"/>
              <a:t>on windows, use </a:t>
            </a:r>
            <a:r>
              <a:rPr kumimoji="1" lang="en-US" altLang="ja-JP" b="1" dirty="0" err="1" smtClean="0">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smtClean="0">
                <a:solidFill>
                  <a:srgbClr val="FF0000"/>
                </a:solidFill>
              </a:rPr>
              <a:t>MD5</a:t>
            </a:r>
            <a:r>
              <a:rPr kumimoji="1" lang="en-US" altLang="ja-JP" dirty="0" smtClean="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smtClean="0"/>
              <a:t>objdump</a:t>
            </a:r>
            <a:r>
              <a:rPr kumimoji="1" lang="en-US" altLang="ja-JP" dirty="0" smtClean="0"/>
              <a:t> –M </a:t>
            </a:r>
            <a:r>
              <a:rPr kumimoji="1" lang="en-US" altLang="ja-JP" dirty="0" err="1" smtClean="0"/>
              <a:t>intel</a:t>
            </a:r>
            <a:r>
              <a:rPr kumimoji="1" lang="en-US" altLang="ja-JP" dirty="0" smtClean="0"/>
              <a:t> –D </a:t>
            </a:r>
            <a:r>
              <a:rPr kumimoji="1" lang="en-US" altLang="ja-JP" dirty="0" err="1" smtClean="0"/>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smtClean="0"/>
              <a:t>gcc</a:t>
            </a:r>
            <a:r>
              <a:rPr kumimoji="1" lang="en-US" altLang="ja-JP" dirty="0" smtClean="0"/>
              <a:t> –o </a:t>
            </a:r>
            <a:r>
              <a:rPr kumimoji="1" lang="en-US" altLang="ja-JP" dirty="0" err="1" smtClean="0"/>
              <a:t>a.out</a:t>
            </a:r>
            <a:r>
              <a:rPr kumimoji="1" lang="en-US" altLang="ja-JP" dirty="0" smtClean="0"/>
              <a:t> –g </a:t>
            </a:r>
            <a:r>
              <a:rPr kumimoji="1" lang="en-US" altLang="ja-JP" dirty="0" err="1" smtClean="0"/>
              <a:t>a.c</a:t>
            </a:r>
            <a:r>
              <a:rPr kumimoji="1" lang="en-US" altLang="ja-JP" dirty="0" smtClean="0"/>
              <a:t> –m32 –</a:t>
            </a:r>
            <a:r>
              <a:rPr kumimoji="1" lang="en-US" altLang="ja-JP" dirty="0" err="1" smtClean="0"/>
              <a:t>fno</a:t>
            </a:r>
            <a:r>
              <a:rPr kumimoji="1" lang="en-US" altLang="ja-JP" dirty="0" smtClean="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smtClean="0"/>
              <a:t>output compile log to a file</a:t>
            </a:r>
          </a:p>
          <a:p>
            <a:pPr marL="742950" lvl="1" indent="-285750">
              <a:buFont typeface="Arial" panose="020B0604020202020204" pitchFamily="34" charset="0"/>
              <a:buChar char="•"/>
            </a:pPr>
            <a:r>
              <a:rPr lang="en-US" altLang="ja-JP" dirty="0" smtClean="0"/>
              <a:t>./</a:t>
            </a:r>
            <a:r>
              <a:rPr lang="en-US" altLang="ja-JP" dirty="0" err="1" smtClean="0"/>
              <a:t>a.out</a:t>
            </a:r>
            <a:r>
              <a:rPr lang="en-US" altLang="ja-JP" dirty="0" smtClean="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a:t>
            </a:r>
            <a:r>
              <a:rPr lang="en-US" altLang="ja-JP" dirty="0" smtClean="0"/>
              <a:t>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smtClean="0">
                <a:solidFill>
                  <a:srgbClr val="FF0000"/>
                </a:solidFill>
              </a:rPr>
              <a:t>WVGA</a:t>
            </a:r>
            <a:r>
              <a:rPr kumimoji="1" lang="en-US" altLang="ja-JP" dirty="0" smtClean="0"/>
              <a:t>: </a:t>
            </a:r>
            <a:r>
              <a:rPr lang="en-US" altLang="ja-JP" dirty="0"/>
              <a:t>Wide VGA or </a:t>
            </a:r>
            <a:r>
              <a:rPr lang="en-US" altLang="ja-JP" dirty="0" smtClean="0"/>
              <a:t>WVGA (</a:t>
            </a:r>
            <a:r>
              <a:rPr lang="en-US" altLang="ja-JP" b="1" u="sng" dirty="0"/>
              <a:t>Wide Video Graphics Array</a:t>
            </a:r>
            <a:r>
              <a:rPr lang="en-US" altLang="ja-JP" dirty="0" smtClean="0"/>
              <a:t>),</a:t>
            </a:r>
          </a:p>
          <a:p>
            <a:pPr marL="285750" indent="-285750">
              <a:buFont typeface="Arial" panose="020B0604020202020204" pitchFamily="34" charset="0"/>
              <a:buChar char="•"/>
            </a:pPr>
            <a:r>
              <a:rPr kumimoji="1" lang="en-US" altLang="ja-JP" b="1" dirty="0" smtClean="0">
                <a:solidFill>
                  <a:srgbClr val="FF0000"/>
                </a:solidFill>
              </a:rPr>
              <a:t>WXGA</a:t>
            </a:r>
            <a:r>
              <a:rPr lang="en-US" altLang="ja-JP" dirty="0"/>
              <a:t>: Wide Extended Graphics Array (Wide XGA or WXGA)</a:t>
            </a:r>
            <a:endParaRPr kumimoji="1" lang="en-US" altLang="ja-JP" dirty="0" smtClean="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r>
              <a:rPr lang="en-US" altLang="ja-JP" dirty="0" smtClean="0"/>
              <a:t>)</a:t>
            </a:r>
          </a:p>
          <a:p>
            <a:pPr marL="285750" indent="-285750">
              <a:buFont typeface="Arial" panose="020B0604020202020204" pitchFamily="34" charset="0"/>
              <a:buChar char="•"/>
            </a:pPr>
            <a:r>
              <a:rPr lang="en-US" altLang="ja-JP" dirty="0" smtClean="0"/>
              <a:t>is vector’s CAN driver</a:t>
            </a:r>
          </a:p>
          <a:p>
            <a:pPr marL="285750" indent="-285750">
              <a:buFont typeface="Arial" panose="020B0604020202020204" pitchFamily="34" charset="0"/>
              <a:buChar char="•"/>
            </a:pPr>
            <a:r>
              <a:rPr lang="en-US" altLang="ja-JP" dirty="0" smtClean="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smtClean="0">
                <a:solidFill>
                  <a:srgbClr val="FF0000"/>
                </a:solidFill>
              </a:rPr>
              <a:t>Social networking, Mobile devices, Analytics programs </a:t>
            </a:r>
            <a:r>
              <a:rPr lang="en-US" altLang="ja-JP" dirty="0">
                <a:solidFill>
                  <a:srgbClr val="FF0000"/>
                </a:solidFill>
              </a:rPr>
              <a:t>and </a:t>
            </a:r>
            <a:r>
              <a:rPr lang="en-US" altLang="ja-JP" dirty="0" smtClean="0">
                <a:solidFill>
                  <a:srgbClr val="FF0000"/>
                </a:solidFill>
              </a:rPr>
              <a:t>Cloud computing</a:t>
            </a:r>
            <a:r>
              <a:rPr lang="en-US" altLang="ja-JP" dirty="0" smtClean="0"/>
              <a:t>. </a:t>
            </a:r>
            <a:r>
              <a:rPr lang="en-US" altLang="ja-JP" dirty="0"/>
              <a:t>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r>
              <a:rPr lang="en-US" altLang="ja-JP" dirty="0" smtClean="0"/>
              <a:t>.</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smtClean="0"/>
              <a:t>Difference between </a:t>
            </a:r>
            <a:r>
              <a:rPr kumimoji="1" lang="en-US" altLang="ja-JP" b="1" u="sng" dirty="0" smtClean="0">
                <a:solidFill>
                  <a:srgbClr val="FF0000"/>
                </a:solidFill>
              </a:rPr>
              <a:t>regular (classical) algorithms </a:t>
            </a:r>
            <a:r>
              <a:rPr kumimoji="1" lang="en-US" altLang="ja-JP" dirty="0" smtClean="0"/>
              <a:t>and </a:t>
            </a:r>
            <a:r>
              <a:rPr kumimoji="1" lang="en-US" altLang="ja-JP" b="1" u="sng" dirty="0" smtClean="0">
                <a:solidFill>
                  <a:srgbClr val="FF0000"/>
                </a:solidFill>
              </a:rPr>
              <a:t>Machine Learning algorithms</a:t>
            </a:r>
            <a:r>
              <a:rPr kumimoji="1" lang="en-US" altLang="ja-JP" dirty="0" smtClean="0"/>
              <a:t>:</a:t>
            </a:r>
          </a:p>
          <a:p>
            <a:pPr marL="285750" indent="-285750">
              <a:buFont typeface="Arial" panose="020B0604020202020204" pitchFamily="34" charset="0"/>
              <a:buChar char="•"/>
            </a:pPr>
            <a:r>
              <a:rPr kumimoji="1" lang="en-US" altLang="ja-JP" dirty="0" smtClean="0"/>
              <a:t>RA is rule based, specify the exact rules to find the overall answer</a:t>
            </a:r>
          </a:p>
          <a:p>
            <a:pPr marL="285750" indent="-285750">
              <a:buFont typeface="Arial" panose="020B0604020202020204" pitchFamily="34" charset="0"/>
              <a:buChar char="•"/>
            </a:pPr>
            <a:r>
              <a:rPr lang="en-US" altLang="ja-JP" dirty="0" smtClean="0"/>
              <a:t>ML can learn form data (and find the best parameters), </a:t>
            </a:r>
            <a:r>
              <a:rPr lang="ja-JP" altLang="en-US" dirty="0" smtClean="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smtClean="0">
                <a:solidFill>
                  <a:srgbClr val="FF0000"/>
                </a:solidFill>
              </a:rPr>
              <a:t>SPAM</a:t>
            </a:r>
            <a:r>
              <a:rPr kumimoji="1" lang="ja-JP" altLang="en-US" dirty="0" smtClean="0">
                <a:solidFill>
                  <a:srgbClr val="FF0000"/>
                </a:solidFill>
              </a:rPr>
              <a:t>メールの例</a:t>
            </a:r>
            <a:endParaRPr kumimoji="1" lang="ja-JP" altLang="en-US" dirty="0">
              <a:solidFill>
                <a:srgbClr val="FF0000"/>
              </a:solidFill>
            </a:endParaRP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メールデータ</a:t>
            </a:r>
            <a:endParaRPr kumimoji="1" lang="ja-JP" altLang="en-US" dirty="0"/>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smtClean="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smtClean="0"/>
              <a:t>検知ルール</a:t>
            </a:r>
            <a:endParaRPr kumimoji="1" lang="ja-JP" altLang="en-US" dirty="0"/>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smtClean="0"/>
              <a:t>何かの単語があれば、</a:t>
            </a:r>
            <a:endParaRPr kumimoji="1" lang="en-US" altLang="ja-JP" dirty="0" smtClean="0"/>
          </a:p>
          <a:p>
            <a:r>
              <a:rPr lang="en-US" altLang="ja-JP" dirty="0" smtClean="0"/>
              <a:t>SPAM</a:t>
            </a:r>
            <a:r>
              <a:rPr lang="ja-JP" altLang="en-US" dirty="0" smtClean="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smtClean="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smtClean="0"/>
              <a:t>データを自動的に学習、</a:t>
            </a:r>
            <a:endParaRPr lang="en-US" altLang="ja-JP" dirty="0" smtClean="0"/>
          </a:p>
          <a:p>
            <a:r>
              <a:rPr kumimoji="1" lang="en-US" altLang="ja-JP" dirty="0" smtClean="0"/>
              <a:t>SPAM</a:t>
            </a:r>
            <a:r>
              <a:rPr kumimoji="1" lang="ja-JP" altLang="en-US" dirty="0" smtClean="0"/>
              <a:t>メール検知ルールを作る</a:t>
            </a:r>
            <a:endParaRPr kumimoji="1" lang="en-US" altLang="ja-JP" dirty="0" smtClean="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smtClean="0">
                <a:solidFill>
                  <a:srgbClr val="FF0000"/>
                </a:solidFill>
              </a:rPr>
              <a:t>DR</a:t>
            </a:r>
            <a:r>
              <a:rPr kumimoji="1" lang="en-US" altLang="ja-JP" dirty="0" smtClean="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smtClean="0"/>
              <a:t>python pip using proxy:</a:t>
            </a:r>
          </a:p>
          <a:p>
            <a:pPr marL="285750" indent="-285750">
              <a:buFont typeface="Arial" panose="020B0604020202020204" pitchFamily="34" charset="0"/>
              <a:buChar char="•"/>
            </a:pPr>
            <a:r>
              <a:rPr lang="en-US" altLang="ja-JP" b="1" dirty="0" smtClean="0"/>
              <a:t>pip </a:t>
            </a:r>
            <a:r>
              <a:rPr lang="en-US" altLang="ja-JP" b="1" dirty="0"/>
              <a:t>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smtClean="0">
                <a:solidFill>
                  <a:srgbClr val="FF0000"/>
                </a:solidFill>
              </a:rPr>
              <a:t>Test Categories &amp; </a:t>
            </a:r>
            <a:r>
              <a:rPr lang="en-US" altLang="ja-JP" b="1" dirty="0" err="1" smtClean="0">
                <a:solidFill>
                  <a:srgbClr val="FF0000"/>
                </a:solidFill>
              </a:rPr>
              <a:t>Definations</a:t>
            </a:r>
            <a:r>
              <a:rPr lang="en-US" altLang="ja-JP" b="1" dirty="0" smtClean="0">
                <a:solidFill>
                  <a:srgbClr val="FF0000"/>
                </a:solidFill>
              </a:rPr>
              <a:t>:</a:t>
            </a:r>
          </a:p>
          <a:p>
            <a:pPr marL="285750" indent="-285750">
              <a:buFont typeface="Arial" panose="020B0604020202020204" pitchFamily="34" charset="0"/>
              <a:buChar char="•"/>
            </a:pPr>
            <a:r>
              <a:rPr lang="ja-JP" altLang="en-US" b="1" dirty="0" smtClean="0">
                <a:solidFill>
                  <a:srgbClr val="FF0000"/>
                </a:solidFill>
              </a:rPr>
              <a:t>スキャンテスト</a:t>
            </a:r>
          </a:p>
          <a:p>
            <a:r>
              <a:rPr lang="ja-JP" altLang="en-US" dirty="0" smtClean="0"/>
              <a:t>スキャンテストは，ブラックボックステスト時にテスト</a:t>
            </a:r>
            <a:r>
              <a:rPr lang="ja-JP" altLang="en-US" dirty="0"/>
              <a:t>対象となる既存システムを理解するために</a:t>
            </a:r>
            <a:r>
              <a:rPr lang="ja-JP" altLang="en-US" dirty="0" smtClean="0"/>
              <a:t>用いられること</a:t>
            </a:r>
            <a:r>
              <a:rPr lang="ja-JP" altLang="en-US" dirty="0"/>
              <a:t>が多い．また，設計開発の検証時には自動化</a:t>
            </a:r>
            <a:r>
              <a:rPr lang="ja-JP" altLang="en-US" dirty="0" smtClean="0"/>
              <a:t>されたツール</a:t>
            </a:r>
            <a:r>
              <a:rPr lang="ja-JP" altLang="en-US" dirty="0"/>
              <a:t>などにより設定漏れや脆弱性を検出することを</a:t>
            </a:r>
            <a:r>
              <a:rPr lang="ja-JP" altLang="en-US" dirty="0" smtClean="0"/>
              <a:t>目的</a:t>
            </a:r>
            <a:r>
              <a:rPr lang="ja-JP" altLang="en-US" dirty="0"/>
              <a:t>とするテスト手法である．</a:t>
            </a:r>
          </a:p>
          <a:p>
            <a:pPr marL="285750" indent="-285750">
              <a:buFont typeface="Arial" panose="020B0604020202020204" pitchFamily="34" charset="0"/>
              <a:buChar char="•"/>
            </a:pPr>
            <a:r>
              <a:rPr lang="ja-JP" altLang="en-US" b="1" dirty="0" smtClean="0">
                <a:solidFill>
                  <a:srgbClr val="FF0000"/>
                </a:solidFill>
              </a:rPr>
              <a:t>ファジングテスト</a:t>
            </a:r>
            <a:endParaRPr lang="ja-JP" altLang="en-US" b="1" dirty="0">
              <a:solidFill>
                <a:srgbClr val="FF0000"/>
              </a:solidFill>
            </a:endParaRPr>
          </a:p>
          <a:p>
            <a:r>
              <a:rPr lang="ja-JP" altLang="en-US" dirty="0"/>
              <a:t>ファジングテストは，テスト対象が有する</a:t>
            </a:r>
            <a:r>
              <a:rPr lang="ja-JP" altLang="en-US" dirty="0" smtClean="0"/>
              <a:t>インタフェース</a:t>
            </a:r>
            <a:r>
              <a:rPr lang="ja-JP" altLang="en-US" dirty="0"/>
              <a:t>に対して，様々なデータを送りつけることにより</a:t>
            </a:r>
            <a:r>
              <a:rPr lang="ja-JP" altLang="en-US" dirty="0" smtClean="0"/>
              <a:t>，テスト</a:t>
            </a:r>
            <a:r>
              <a:rPr lang="ja-JP" altLang="en-US" dirty="0"/>
              <a:t>対象となる機器が異常な振る舞いにならないか</a:t>
            </a:r>
            <a:r>
              <a:rPr lang="ja-JP" altLang="en-US" dirty="0" smtClean="0"/>
              <a:t>を確認</a:t>
            </a:r>
            <a:r>
              <a:rPr lang="ja-JP" altLang="en-US" dirty="0"/>
              <a:t>するための手法である．</a:t>
            </a:r>
          </a:p>
          <a:p>
            <a:pPr marL="285750" indent="-285750">
              <a:buFont typeface="Arial" panose="020B0604020202020204" pitchFamily="34" charset="0"/>
              <a:buChar char="•"/>
            </a:pPr>
            <a:r>
              <a:rPr lang="ja-JP" altLang="en-US" b="1" dirty="0" smtClean="0">
                <a:solidFill>
                  <a:srgbClr val="FF0000"/>
                </a:solidFill>
              </a:rPr>
              <a:t>ペネトレーションテスト</a:t>
            </a:r>
            <a:endParaRPr lang="ja-JP" altLang="en-US" b="1" dirty="0">
              <a:solidFill>
                <a:srgbClr val="FF0000"/>
              </a:solidFill>
            </a:endParaRPr>
          </a:p>
          <a:p>
            <a:r>
              <a:rPr lang="ja-JP" altLang="en-US" dirty="0"/>
              <a:t>ネットワークシステムとして構成される</a:t>
            </a:r>
            <a:r>
              <a:rPr lang="ja-JP" altLang="en-US" dirty="0" smtClean="0"/>
              <a:t>システム内に</a:t>
            </a:r>
            <a:r>
              <a:rPr lang="ja-JP" altLang="en-US" dirty="0"/>
              <a:t>侵入することができるかどうか，侵入した上でどう</a:t>
            </a:r>
            <a:r>
              <a:rPr lang="ja-JP" altLang="en-US" dirty="0" smtClean="0"/>
              <a:t>いう</a:t>
            </a:r>
            <a:r>
              <a:rPr lang="ja-JP" altLang="en-US" dirty="0"/>
              <a:t>脅威を実現できるかを評価する手法である．一般的に</a:t>
            </a:r>
            <a:r>
              <a:rPr lang="ja-JP" altLang="en-US" dirty="0" smtClean="0"/>
              <a:t>，システム内</a:t>
            </a:r>
            <a:r>
              <a:rPr lang="ja-JP" altLang="en-US" dirty="0"/>
              <a:t>への侵入方法は，ネットワークプロトコル</a:t>
            </a:r>
            <a:r>
              <a:rPr lang="ja-JP" altLang="en-US" dirty="0" smtClean="0"/>
              <a:t>を経由</a:t>
            </a:r>
            <a:r>
              <a:rPr lang="ja-JP" altLang="en-US" dirty="0"/>
              <a:t>することが想定されているが，これに限定される</a:t>
            </a:r>
            <a:r>
              <a:rPr lang="ja-JP" altLang="en-US" dirty="0" smtClean="0"/>
              <a:t>もの</a:t>
            </a:r>
            <a:r>
              <a:rPr lang="ja-JP" altLang="en-US" dirty="0"/>
              <a:t>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smtClean="0"/>
              <a:t>CAN</a:t>
            </a:r>
            <a:r>
              <a:rPr kumimoji="1" lang="ja-JP" altLang="en-US" dirty="0" smtClean="0"/>
              <a:t>解析するために、重要な書類：</a:t>
            </a:r>
            <a:r>
              <a:rPr kumimoji="1" lang="ja-JP" altLang="en-US" b="1" dirty="0" smtClean="0">
                <a:solidFill>
                  <a:srgbClr val="FF0000"/>
                </a:solidFill>
              </a:rPr>
              <a:t>ビットアサイン表</a:t>
            </a:r>
            <a:endParaRPr kumimoji="1" lang="ja-JP" altLang="en-US" b="1" dirty="0">
              <a:solidFill>
                <a:srgbClr val="FF0000"/>
              </a:solidFill>
            </a:endParaRP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smtClean="0">
                <a:solidFill>
                  <a:srgbClr val="FF0000"/>
                </a:solidFill>
              </a:rPr>
              <a:t>IPAS</a:t>
            </a:r>
            <a:r>
              <a:rPr lang="ja-JP" altLang="en-US" dirty="0">
                <a:solidFill>
                  <a:srgbClr val="FF0000"/>
                </a:solidFill>
              </a:rPr>
              <a:t> </a:t>
            </a:r>
            <a:r>
              <a:rPr lang="en-US" altLang="ja-JP" dirty="0" smtClean="0"/>
              <a:t>(Toyota) = Intelligence Park Assist System, utilized to hack </a:t>
            </a:r>
            <a:r>
              <a:rPr lang="en-US" altLang="ja-JP" b="1" u="sng" dirty="0" smtClean="0"/>
              <a:t>Steering</a:t>
            </a:r>
          </a:p>
          <a:p>
            <a:pPr marL="285750" indent="-285750">
              <a:buFont typeface="Arial" panose="020B0604020202020204" pitchFamily="34" charset="0"/>
              <a:buChar char="•"/>
            </a:pPr>
            <a:r>
              <a:rPr lang="en-US" altLang="ja-JP" dirty="0" smtClean="0"/>
              <a:t>assists the </a:t>
            </a:r>
            <a:r>
              <a:rPr kumimoji="1" lang="en-US" altLang="ja-JP" dirty="0" smtClean="0"/>
              <a:t>parallel-park or back park</a:t>
            </a:r>
          </a:p>
          <a:p>
            <a:pPr marL="285750" indent="-285750">
              <a:buFont typeface="Arial" panose="020B0604020202020204" pitchFamily="34" charset="0"/>
              <a:buChar char="•"/>
            </a:pPr>
            <a:r>
              <a:rPr lang="en-US" altLang="ja-JP" dirty="0" smtClean="0"/>
              <a:t>servomechanism: </a:t>
            </a:r>
            <a:r>
              <a:rPr lang="en-US" altLang="ja-JP" b="1" dirty="0" smtClean="0"/>
              <a:t>servo</a:t>
            </a:r>
            <a:r>
              <a:rPr lang="en-US" altLang="ja-JP" dirty="0" smtClean="0"/>
              <a:t> is a device that moves the steering wheel on an ECU’s behalf</a:t>
            </a:r>
          </a:p>
          <a:p>
            <a:pPr marL="742950" lvl="1" indent="-285750">
              <a:buFont typeface="Arial" panose="020B0604020202020204" pitchFamily="34" charset="0"/>
              <a:buChar char="•"/>
            </a:pPr>
            <a:r>
              <a:rPr kumimoji="1" lang="en-US" altLang="ja-JP" dirty="0" smtClean="0"/>
              <a:t>Gear CAN ID: 01 27		&lt;- Set Gear to Reverse</a:t>
            </a:r>
          </a:p>
          <a:p>
            <a:pPr marL="742950" lvl="1" indent="-285750">
              <a:buFont typeface="Arial" panose="020B0604020202020204" pitchFamily="34" charset="0"/>
              <a:buChar char="•"/>
            </a:pPr>
            <a:r>
              <a:rPr lang="en-US" altLang="ja-JP" dirty="0" smtClean="0"/>
              <a:t>Servo CAN ID: 02 66		&lt;- Turn steering wheel</a:t>
            </a:r>
          </a:p>
          <a:p>
            <a:pPr lvl="1"/>
            <a:r>
              <a:rPr kumimoji="1" lang="en-US" altLang="ja-JP" dirty="0" smtClean="0"/>
              <a:t>(Two CAN </a:t>
            </a:r>
            <a:r>
              <a:rPr kumimoji="1" lang="en-US" altLang="ja-JP" dirty="0" err="1" smtClean="0"/>
              <a:t>msgs</a:t>
            </a:r>
            <a:r>
              <a:rPr kumimoji="1" lang="en-US" altLang="ja-JP" dirty="0" smtClean="0"/>
              <a:t> above work when vehicle speed </a:t>
            </a:r>
            <a:r>
              <a:rPr lang="en-US" altLang="ja-JP" dirty="0" smtClean="0"/>
              <a:t>&lt; 4MPH</a:t>
            </a:r>
            <a:r>
              <a:rPr kumimoji="1" lang="en-US" altLang="ja-JP" dirty="0" smtClean="0"/>
              <a:t>)</a:t>
            </a:r>
          </a:p>
          <a:p>
            <a:pPr marL="742950" lvl="1" indent="-285750">
              <a:buFont typeface="Arial" panose="020B0604020202020204" pitchFamily="34" charset="0"/>
              <a:buChar char="•"/>
            </a:pPr>
            <a:r>
              <a:rPr lang="en-US" altLang="ja-JP" dirty="0" smtClean="0"/>
              <a:t>Speed CAN ID: 00 B4		&lt;- Fake vehicle speed</a:t>
            </a:r>
          </a:p>
          <a:p>
            <a:pPr lvl="1"/>
            <a:r>
              <a:rPr kumimoji="1" lang="en-US" altLang="ja-JP" dirty="0" smtClean="0"/>
              <a:t>(Three CAN </a:t>
            </a:r>
            <a:r>
              <a:rPr kumimoji="1" lang="en-US" altLang="ja-JP" dirty="0" err="1" smtClean="0"/>
              <a:t>msgs</a:t>
            </a:r>
            <a:r>
              <a:rPr kumimoji="1" lang="en-US" altLang="ja-JP" dirty="0" smtClean="0"/>
              <a:t> as a set permit wheel movement at </a:t>
            </a:r>
            <a:r>
              <a:rPr kumimoji="1" lang="en-US" altLang="ja-JP" u="sng" dirty="0" smtClean="0"/>
              <a:t>arbitrary speed</a:t>
            </a:r>
            <a:r>
              <a:rPr kumimoji="1" lang="en-US" altLang="ja-JP" dirty="0" smtClean="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smtClean="0"/>
              <a:t>Concept of </a:t>
            </a:r>
            <a:r>
              <a:rPr kumimoji="1" lang="en-US" altLang="ja-JP" b="1" dirty="0" err="1" smtClean="0">
                <a:solidFill>
                  <a:srgbClr val="FF0000"/>
                </a:solidFill>
              </a:rPr>
              <a:t>SecurityAccess</a:t>
            </a:r>
            <a:r>
              <a:rPr kumimoji="1" lang="en-US" altLang="ja-JP" dirty="0" smtClean="0">
                <a:solidFill>
                  <a:srgbClr val="FF0000"/>
                </a:solidFill>
              </a:rPr>
              <a:t> </a:t>
            </a:r>
            <a:r>
              <a:rPr kumimoji="1" lang="en-US" altLang="ja-JP" dirty="0" smtClean="0"/>
              <a:t>(security access) – Ford only ?</a:t>
            </a:r>
          </a:p>
          <a:p>
            <a:r>
              <a:rPr lang="en-US" altLang="ja-JP" dirty="0" err="1" smtClean="0"/>
              <a:t>a.k.a</a:t>
            </a:r>
            <a:r>
              <a:rPr lang="en-US" altLang="ja-JP" dirty="0" smtClean="0"/>
              <a:t>: authentication</a:t>
            </a:r>
            <a:endParaRPr kumimoji="1" lang="en-US" altLang="ja-JP" dirty="0" smtClean="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Diagnosis</a:t>
            </a:r>
          </a:p>
          <a:p>
            <a:pPr algn="ctr"/>
            <a:r>
              <a:rPr lang="en-US" altLang="ja-JP" dirty="0" smtClean="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smtClean="0"/>
              <a:t>①</a:t>
            </a:r>
            <a:r>
              <a:rPr lang="en-US" altLang="ja-JP" dirty="0" smtClean="0"/>
              <a:t>IDH</a:t>
            </a:r>
            <a:r>
              <a:rPr lang="en-US" altLang="ja-JP" dirty="0"/>
              <a:t>: 07, IDL: 26, Len: 08, Data: 02 </a:t>
            </a:r>
            <a:r>
              <a:rPr lang="en-US" altLang="ja-JP" b="1" dirty="0"/>
              <a:t>27 01 </a:t>
            </a:r>
            <a:r>
              <a:rPr lang="en-US" altLang="ja-JP" dirty="0"/>
              <a:t>00 00 00 00 00 </a:t>
            </a:r>
          </a:p>
          <a:p>
            <a:r>
              <a:rPr lang="ja-JP" altLang="en-US" dirty="0" smtClean="0"/>
              <a:t>②</a:t>
            </a:r>
            <a:r>
              <a:rPr lang="en-US" altLang="ja-JP" dirty="0" smtClean="0"/>
              <a:t>IDH</a:t>
            </a:r>
            <a:r>
              <a:rPr lang="en-US" altLang="ja-JP" dirty="0"/>
              <a:t>: 07, IDL: 2E, Len: 08, Data: 05 67 01 </a:t>
            </a:r>
            <a:r>
              <a:rPr lang="en-US" altLang="ja-JP" b="1" dirty="0"/>
              <a:t>54 61 B6 </a:t>
            </a:r>
            <a:r>
              <a:rPr lang="en-US" altLang="ja-JP" dirty="0"/>
              <a:t>00 </a:t>
            </a:r>
            <a:r>
              <a:rPr lang="en-US" altLang="ja-JP" dirty="0" smtClean="0"/>
              <a:t>00	&lt;- seed </a:t>
            </a:r>
            <a:endParaRPr lang="en-US" altLang="ja-JP" dirty="0"/>
          </a:p>
          <a:p>
            <a:r>
              <a:rPr lang="ja-JP" altLang="en-US" dirty="0" smtClean="0"/>
              <a:t>③</a:t>
            </a:r>
            <a:r>
              <a:rPr lang="en-US" altLang="ja-JP" dirty="0" smtClean="0"/>
              <a:t>IDH</a:t>
            </a:r>
            <a:r>
              <a:rPr lang="en-US" altLang="ja-JP" dirty="0"/>
              <a:t>: 07, IDL: 26, Len: 08, Data: 05 27 02 </a:t>
            </a:r>
            <a:r>
              <a:rPr lang="en-US" altLang="ja-JP" b="1" dirty="0"/>
              <a:t>D0 B6 F1 </a:t>
            </a:r>
            <a:r>
              <a:rPr lang="en-US" altLang="ja-JP" dirty="0"/>
              <a:t>00 00 </a:t>
            </a:r>
            <a:r>
              <a:rPr lang="en-US" altLang="ja-JP" dirty="0" smtClean="0"/>
              <a:t>	&lt;- calculated response</a:t>
            </a:r>
            <a:endParaRPr lang="en-US" altLang="ja-JP" dirty="0"/>
          </a:p>
          <a:p>
            <a:r>
              <a:rPr lang="ja-JP" altLang="en-US" dirty="0" smtClean="0"/>
              <a:t>④</a:t>
            </a:r>
            <a:r>
              <a:rPr lang="en-US" altLang="ja-JP" dirty="0" smtClean="0"/>
              <a:t>IDH</a:t>
            </a:r>
            <a:r>
              <a:rPr lang="en-US" altLang="ja-JP" dirty="0"/>
              <a:t>: 07, IDL: 2E, Len: 08, Data: 02 </a:t>
            </a:r>
            <a:r>
              <a:rPr lang="en-US" altLang="ja-JP" b="1" dirty="0"/>
              <a:t>67 02 </a:t>
            </a:r>
            <a:r>
              <a:rPr lang="en-US" altLang="ja-JP" dirty="0"/>
              <a:t>00 00 00 00 00 </a:t>
            </a:r>
            <a:endParaRPr lang="en-US" altLang="ja-JP" dirty="0" smtClean="0"/>
          </a:p>
          <a:p>
            <a:r>
              <a:rPr lang="ja-JP" altLang="en-US" dirty="0" smtClean="0"/>
              <a:t>★</a:t>
            </a:r>
            <a:r>
              <a:rPr lang="en-US" altLang="ja-JP" dirty="0" smtClean="0"/>
              <a:t>Diagnosis tool &amp; ECU have </a:t>
            </a:r>
            <a:r>
              <a:rPr lang="en-US" altLang="ja-JP" u="sng" dirty="0" smtClean="0"/>
              <a:t>a shared cryptographic function and key</a:t>
            </a:r>
          </a:p>
          <a:p>
            <a:r>
              <a:rPr lang="ja-JP" altLang="en-US" dirty="0" smtClean="0"/>
              <a:t>★</a:t>
            </a:r>
            <a:r>
              <a:rPr lang="en-US" altLang="ja-JP" dirty="0" smtClean="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smtClean="0"/>
              <a:t>① </a:t>
            </a:r>
            <a:r>
              <a:rPr lang="en-US" altLang="ja-JP" sz="1400" dirty="0" smtClean="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smtClean="0"/>
              <a:t>②</a:t>
            </a:r>
            <a:r>
              <a:rPr lang="en-US" altLang="ja-JP" sz="1400" dirty="0"/>
              <a:t> </a:t>
            </a:r>
            <a:r>
              <a:rPr lang="en-US" altLang="ja-JP" sz="1400" dirty="0" smtClean="0"/>
              <a:t>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smtClean="0"/>
              <a:t>③ </a:t>
            </a:r>
            <a:r>
              <a:rPr lang="en-US" altLang="ja-JP" sz="1400" dirty="0" smtClean="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smtClean="0"/>
              <a:t>④ </a:t>
            </a:r>
            <a:r>
              <a:rPr lang="en-US" altLang="ja-JP" sz="1400" dirty="0" smtClean="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smtClean="0"/>
              <a:t>Diagnosis </a:t>
            </a:r>
          </a:p>
          <a:p>
            <a:pPr algn="ctr"/>
            <a:r>
              <a:rPr lang="en-US" altLang="ja-JP" dirty="0" smtClean="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smtClean="0"/>
              <a:t>phase: </a:t>
            </a:r>
            <a:r>
              <a:rPr kumimoji="1" lang="en-US" altLang="ja-JP" b="1" dirty="0" smtClean="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smtClean="0">
                <a:solidFill>
                  <a:srgbClr val="FF0000"/>
                </a:solidFill>
              </a:rPr>
              <a:t>Functional Safety</a:t>
            </a:r>
            <a:r>
              <a:rPr lang="en-US" altLang="ja-JP" dirty="0" smtClean="0">
                <a:solidFill>
                  <a:srgbClr val="FF0000"/>
                </a:solidFill>
              </a:rPr>
              <a:t> </a:t>
            </a:r>
            <a:r>
              <a:rPr lang="en-US" altLang="ja-JP" dirty="0" smtClean="0"/>
              <a:t>vs. </a:t>
            </a:r>
            <a:r>
              <a:rPr lang="en-US" altLang="ja-JP" b="1" dirty="0" smtClean="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smtClean="0">
                <a:solidFill>
                  <a:srgbClr val="FF0000"/>
                </a:solidFill>
              </a:rPr>
              <a:t>INI</a:t>
            </a:r>
            <a:r>
              <a:rPr kumimoji="1" lang="en-US" altLang="ja-JP" dirty="0" smtClean="0">
                <a:solidFill>
                  <a:srgbClr val="FF0000"/>
                </a:solidFill>
              </a:rPr>
              <a:t> </a:t>
            </a:r>
            <a:r>
              <a:rPr kumimoji="1" lang="en-US" altLang="ja-JP" dirty="0" smtClean="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r>
              <a:rPr lang="en-US" altLang="ja-JP" dirty="0" smtClean="0"/>
              <a:t>.</a:t>
            </a:r>
          </a:p>
          <a:p>
            <a:r>
              <a:rPr kumimoji="1" lang="en-US" altLang="ja-JP" dirty="0" smtClean="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a:t>
            </a:r>
            <a:r>
              <a:rPr lang="en-US" altLang="ja-JP" dirty="0" smtClean="0"/>
              <a:t>Services (</a:t>
            </a:r>
            <a:r>
              <a:rPr lang="en-US" altLang="ja-JP" b="1" dirty="0" smtClean="0">
                <a:solidFill>
                  <a:srgbClr val="FF0000"/>
                </a:solidFill>
              </a:rPr>
              <a:t>UDS</a:t>
            </a:r>
            <a:r>
              <a:rPr lang="en-US" altLang="ja-JP" dirty="0" smtClean="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a:t>
            </a:r>
            <a:r>
              <a:rPr lang="en-US" altLang="ja-JP" dirty="0" smtClean="0"/>
              <a:t>15765-3 </a:t>
            </a:r>
            <a:r>
              <a:rPr lang="en-US" altLang="ja-JP" dirty="0"/>
              <a:t>and ISO 14229-3 coupled with some LIN </a:t>
            </a:r>
            <a:r>
              <a:rPr lang="en-US" altLang="ja-JP" dirty="0" err="1" smtClean="0"/>
              <a:t>signalling</a:t>
            </a:r>
            <a:endParaRPr lang="en-US" altLang="ja-JP" dirty="0" smtClean="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smtClean="0"/>
              <a:t>speak (FCA </a:t>
            </a:r>
            <a:r>
              <a:rPr lang="en-US" altLang="ja-JP" dirty="0" err="1" smtClean="0"/>
              <a:t>securityAccess</a:t>
            </a:r>
            <a:r>
              <a:rPr lang="en-US" altLang="ja-JP" dirty="0" smtClean="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a:t>
            </a:r>
            <a:r>
              <a:rPr lang="en-US" altLang="ja-JP" dirty="0" smtClean="0"/>
              <a:t>. </a:t>
            </a:r>
            <a:r>
              <a:rPr lang="en-US" altLang="ja-JP" dirty="0"/>
              <a:t>For example, </a:t>
            </a:r>
            <a:r>
              <a:rPr lang="en-US" altLang="ja-JP" dirty="0" err="1"/>
              <a:t>leet</a:t>
            </a:r>
            <a:r>
              <a:rPr lang="en-US" altLang="ja-JP" dirty="0"/>
              <a:t> spellings of </a:t>
            </a:r>
            <a:r>
              <a:rPr lang="en-US" altLang="ja-JP" dirty="0" smtClean="0"/>
              <a:t>the word</a:t>
            </a:r>
            <a:r>
              <a:rPr lang="en-US" altLang="ja-JP" dirty="0"/>
              <a:t>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smtClean="0">
                <a:solidFill>
                  <a:srgbClr val="FF0000"/>
                </a:solidFill>
              </a:rPr>
              <a:t>LSB</a:t>
            </a:r>
            <a:r>
              <a:rPr kumimoji="1" lang="en-US" altLang="ja-JP" dirty="0" smtClean="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smtClean="0"/>
              <a:t>CAN</a:t>
            </a:r>
            <a:r>
              <a:rPr kumimoji="1" lang="zh-CN" altLang="en-US" dirty="0" smtClean="0"/>
              <a:t>的</a:t>
            </a:r>
            <a:r>
              <a:rPr kumimoji="1" lang="en-US" altLang="zh-CN" dirty="0" smtClean="0"/>
              <a:t>UDS is sent over </a:t>
            </a:r>
            <a:r>
              <a:rPr kumimoji="1" lang="en-US" altLang="zh-CN" b="1" dirty="0" smtClean="0">
                <a:solidFill>
                  <a:srgbClr val="FF0000"/>
                </a:solidFill>
              </a:rPr>
              <a:t>ISO-TP</a:t>
            </a:r>
            <a:r>
              <a:rPr kumimoji="1" lang="en-US" altLang="zh-CN" b="1" dirty="0" smtClean="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smtClean="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r>
              <a:rPr lang="en-US" altLang="ja-JP" dirty="0" smtClean="0"/>
              <a:t>).</a:t>
            </a:r>
          </a:p>
          <a:p>
            <a:pPr marL="285750" indent="-285750">
              <a:buFont typeface="Arial" panose="020B0604020202020204" pitchFamily="34" charset="0"/>
              <a:buChar char="•"/>
            </a:pPr>
            <a:r>
              <a:rPr lang="en-US" altLang="ja-JP" dirty="0"/>
              <a:t>Conceptually, each portion of the </a:t>
            </a:r>
            <a:r>
              <a:rPr lang="en-US" altLang="ja-JP" dirty="0" smtClean="0"/>
              <a:t>transmission </a:t>
            </a:r>
            <a:r>
              <a:rPr lang="en-US" altLang="ja-JP" dirty="0"/>
              <a:t>(packets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smtClean="0">
                <a:solidFill>
                  <a:srgbClr val="FF0000"/>
                </a:solidFill>
              </a:rPr>
              <a:t>MAC</a:t>
            </a:r>
            <a:r>
              <a:rPr kumimoji="1" lang="en-US" altLang="ja-JP" dirty="0" smtClean="0">
                <a:solidFill>
                  <a:srgbClr val="FF0000"/>
                </a:solidFill>
              </a:rPr>
              <a:t> </a:t>
            </a:r>
            <a:r>
              <a:rPr kumimoji="1" lang="en-US" altLang="ja-JP" dirty="0" smtClean="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smtClean="0"/>
              <a:t>ARC</a:t>
            </a:r>
            <a:r>
              <a:rPr kumimoji="1" lang="en-US" altLang="ja-JP" dirty="0" smtClean="0"/>
              <a:t>: Anti-Replay Counter</a:t>
            </a:r>
          </a:p>
          <a:p>
            <a:r>
              <a:rPr lang="en-US" altLang="ja-JP" b="1" dirty="0" smtClean="0"/>
              <a:t>LSB_ARC</a:t>
            </a:r>
            <a:r>
              <a:rPr lang="en-US" altLang="ja-JP" dirty="0" smtClean="0"/>
              <a:t>: 2 least significant Bytes of ARC</a:t>
            </a:r>
          </a:p>
          <a:p>
            <a:r>
              <a:rPr kumimoji="1" lang="en-US" altLang="ja-JP" b="1" dirty="0" err="1" smtClean="0"/>
              <a:t>tMAC</a:t>
            </a:r>
            <a:r>
              <a:rPr kumimoji="1" lang="en-US" altLang="ja-JP" dirty="0" smtClean="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smtClean="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smtClean="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smtClean="0"/>
              <a:t>GLIBC version in </a:t>
            </a:r>
            <a:r>
              <a:rPr kumimoji="1" lang="en-US" altLang="ja-JP" dirty="0" err="1" smtClean="0"/>
              <a:t>ubuntu</a:t>
            </a:r>
            <a:r>
              <a:rPr kumimoji="1" lang="en-US" altLang="ja-JP" dirty="0" smtClean="0"/>
              <a:t>:</a:t>
            </a:r>
          </a:p>
          <a:p>
            <a:pPr marL="285750" indent="-285750">
              <a:buFont typeface="Arial" panose="020B0604020202020204" pitchFamily="34" charset="0"/>
              <a:buChar char="•"/>
            </a:pPr>
            <a:r>
              <a:rPr kumimoji="1" lang="en-US" altLang="ja-JP" dirty="0" err="1" smtClean="0"/>
              <a:t>ubuntu</a:t>
            </a:r>
            <a:r>
              <a:rPr kumimoji="1" lang="en-US" altLang="ja-JP" dirty="0" smtClean="0"/>
              <a:t> 12.04 uses GLIBC_2.15, </a:t>
            </a:r>
            <a:r>
              <a:rPr kumimoji="1" lang="en-US" altLang="ja-JP" dirty="0" err="1" smtClean="0"/>
              <a:t>ubuntu</a:t>
            </a:r>
            <a:r>
              <a:rPr kumimoji="1" lang="en-US" altLang="ja-JP" dirty="0" smtClean="0"/>
              <a:t> 16.04 uses GLIBC_2.20</a:t>
            </a:r>
            <a:endParaRPr lang="en-US" altLang="ja-JP" dirty="0" smtClean="0"/>
          </a:p>
          <a:p>
            <a:pPr marL="285750" indent="-285750">
              <a:buFont typeface="Arial" panose="020B0604020202020204" pitchFamily="34" charset="0"/>
              <a:buChar char="•"/>
            </a:pPr>
            <a:r>
              <a:rPr kumimoji="1" lang="en-US" altLang="ja-JP" dirty="0" smtClean="0"/>
              <a:t>it seems impossible to upgrade only GLIBC while not upgrading </a:t>
            </a:r>
            <a:r>
              <a:rPr kumimoji="1" lang="en-US" altLang="ja-JP" dirty="0" err="1" smtClean="0"/>
              <a:t>ubuntu</a:t>
            </a:r>
            <a:r>
              <a:rPr kumimoji="1" lang="en-US" altLang="ja-JP" dirty="0" smtClean="0"/>
              <a:t> (really?)</a:t>
            </a:r>
          </a:p>
          <a:p>
            <a:pPr marL="285750" indent="-285750">
              <a:buFont typeface="Arial" panose="020B0604020202020204" pitchFamily="34" charset="0"/>
              <a:buChar char="•"/>
            </a:pPr>
            <a:r>
              <a:rPr lang="en-US" altLang="ja-JP" b="1" dirty="0" err="1" smtClean="0"/>
              <a:t>ldd</a:t>
            </a:r>
            <a:r>
              <a:rPr lang="en-US" altLang="ja-JP" b="1" dirty="0"/>
              <a:t> </a:t>
            </a:r>
            <a:r>
              <a:rPr lang="en-US" altLang="ja-JP" b="1" dirty="0" smtClean="0"/>
              <a:t>--version</a:t>
            </a:r>
            <a:r>
              <a:rPr lang="en-US" altLang="ja-JP" dirty="0" smtClean="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smtClean="0"/>
              <a:t>Heap (</a:t>
            </a:r>
            <a:r>
              <a:rPr lang="en-US" altLang="ja-JP" dirty="0" err="1" smtClean="0"/>
              <a:t>malloc</a:t>
            </a:r>
            <a:r>
              <a:rPr lang="en-US" altLang="ja-JP" dirty="0" smtClean="0"/>
              <a:t>, dynamic variables)</a:t>
            </a:r>
            <a:endParaRPr lang="en-US" altLang="ja-JP" dirty="0"/>
          </a:p>
          <a:p>
            <a:pPr marL="285750" indent="-285750">
              <a:buFont typeface="Arial" panose="020B0604020202020204" pitchFamily="34" charset="0"/>
              <a:buChar char="•"/>
            </a:pPr>
            <a:r>
              <a:rPr lang="en-US" altLang="ja-JP" dirty="0" smtClean="0"/>
              <a:t>Stack (for local variables)</a:t>
            </a:r>
            <a:endParaRPr lang="en-US" altLang="ja-JP" dirty="0"/>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smtClean="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smtClean="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smtClean="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smtClean="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smtClean="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smtClean="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smtClean="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smtClean="0">
                <a:solidFill>
                  <a:srgbClr val="FF0000"/>
                </a:solidFill>
              </a:rPr>
              <a:t>mutex</a:t>
            </a:r>
            <a:r>
              <a:rPr kumimoji="1" lang="en-US" altLang="ja-JP" dirty="0" smtClean="0">
                <a:solidFill>
                  <a:srgbClr val="FF0000"/>
                </a:solidFill>
              </a:rPr>
              <a:t> </a:t>
            </a:r>
            <a:r>
              <a:rPr kumimoji="1" lang="en-US" altLang="ja-JP" dirty="0" smtClean="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smtClean="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smtClean="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smtClean="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smtClean="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smtClean="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smtClean="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smtClean="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smtClean="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smtClean="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smtClean="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smtClean="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smtClean="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smtClean="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smtClean="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smtClean="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smtClean="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smtClean="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smtClean="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smtClean="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smtClean="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smtClean="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smtClean="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smtClean="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smtClean="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smtClean="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smtClean="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smtClean="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smtClean="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smtClean="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smtClean="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smtClean="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smtClean="0">
                <a:ln>
                  <a:noFill/>
                </a:ln>
                <a:solidFill>
                  <a:srgbClr val="222222"/>
                </a:solidFill>
                <a:effectLst/>
              </a:rPr>
              <a:t>The </a:t>
            </a:r>
            <a:r>
              <a:rPr kumimoji="1" lang="en-US" altLang="ja-JP" b="1" i="0" u="none" strike="noStrike" cap="none" normalizeH="0" baseline="0" dirty="0" smtClean="0">
                <a:ln>
                  <a:noFill/>
                </a:ln>
                <a:solidFill>
                  <a:srgbClr val="FF0000"/>
                </a:solidFill>
                <a:effectLst/>
              </a:rPr>
              <a:t>.</a:t>
            </a:r>
            <a:r>
              <a:rPr kumimoji="1" lang="en-US" altLang="ja-JP" b="1" i="0" u="none" strike="noStrike" cap="none" normalizeH="0" baseline="0" dirty="0" err="1" smtClean="0">
                <a:ln>
                  <a:noFill/>
                </a:ln>
                <a:solidFill>
                  <a:srgbClr val="FF0000"/>
                </a:solidFill>
                <a:effectLst/>
                <a:cs typeface="Arial" pitchFamily="34" charset="0"/>
              </a:rPr>
              <a:t>bss</a:t>
            </a:r>
            <a:r>
              <a:rPr kumimoji="1" lang="ja-JP" altLang="ja-JP" b="1" i="0" u="none" strike="noStrike" cap="none" normalizeH="0" baseline="0" dirty="0" smtClean="0">
                <a:ln>
                  <a:noFill/>
                </a:ln>
                <a:solidFill>
                  <a:srgbClr val="FF0000"/>
                </a:solidFill>
                <a:effectLst/>
                <a:cs typeface="Arial" pitchFamily="34" charset="0"/>
              </a:rPr>
              <a:t> segment</a:t>
            </a:r>
            <a:r>
              <a:rPr kumimoji="1" lang="ja-JP" altLang="ja-JP" b="0" i="0" u="none" strike="noStrike" cap="none" normalizeH="0" baseline="0" dirty="0" smtClean="0">
                <a:ln>
                  <a:noFill/>
                </a:ln>
                <a:solidFill>
                  <a:srgbClr val="222222"/>
                </a:solidFill>
                <a:effectLst/>
                <a:cs typeface="Arial" pitchFamily="34" charset="0"/>
              </a:rPr>
              <a:t>, also known as </a:t>
            </a:r>
            <a:r>
              <a:rPr kumimoji="1" lang="ja-JP" altLang="ja-JP" b="0" i="1" u="sng" strike="noStrike" cap="none" normalizeH="0" baseline="0" dirty="0" smtClean="0">
                <a:ln>
                  <a:noFill/>
                </a:ln>
                <a:solidFill>
                  <a:srgbClr val="222222"/>
                </a:solidFill>
                <a:effectLst/>
                <a:cs typeface="Arial" pitchFamily="34" charset="0"/>
              </a:rPr>
              <a:t>uninitialized data</a:t>
            </a:r>
            <a:r>
              <a:rPr kumimoji="1" lang="ja-JP" altLang="ja-JP" b="0" i="0" u="none" strike="noStrike" cap="none" normalizeH="0" baseline="0" dirty="0" smtClean="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smtClean="0">
                <a:ln>
                  <a:noFill/>
                </a:ln>
                <a:solidFill>
                  <a:srgbClr val="222222"/>
                </a:solidFill>
                <a:effectLst/>
                <a:cs typeface="Arial" pitchFamily="34" charset="0"/>
              </a:rPr>
              <a:t>global variables and static variables </a:t>
            </a:r>
            <a:r>
              <a:rPr kumimoji="1" lang="ja-JP" altLang="ja-JP" b="0" i="0" u="none" strike="noStrike" cap="none" normalizeH="0" baseline="0" dirty="0" smtClean="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smtClean="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smtClean="0">
                <a:ln>
                  <a:noFill/>
                </a:ln>
                <a:solidFill>
                  <a:srgbClr val="222222"/>
                </a:solidFill>
                <a:effectLst/>
                <a:cs typeface="Arial" pitchFamily="34" charset="0"/>
              </a:rPr>
              <a:t> would be contained in the BSS segment.</a:t>
            </a:r>
            <a:r>
              <a:rPr kumimoji="1" lang="ja-JP" altLang="ja-JP" sz="105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smtClean="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smtClean="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smtClean="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smtClean="0">
                <a:solidFill>
                  <a:srgbClr val="FF0000"/>
                </a:solidFill>
              </a:rPr>
              <a:t>在 </a:t>
            </a:r>
            <a:r>
              <a:rPr lang="en-US" altLang="zh-CN" dirty="0" smtClean="0">
                <a:solidFill>
                  <a:srgbClr val="FF0000"/>
                </a:solidFill>
              </a:rPr>
              <a:t>.data </a:t>
            </a:r>
            <a:r>
              <a:rPr lang="zh-CN" altLang="en-US" dirty="0" smtClean="0">
                <a:solidFill>
                  <a:srgbClr val="FF0000"/>
                </a:solidFill>
              </a:rPr>
              <a:t>里的是 </a:t>
            </a:r>
            <a:r>
              <a:rPr lang="zh-CN" altLang="en-US" b="1" u="sng" dirty="0" smtClean="0">
                <a:solidFill>
                  <a:srgbClr val="FF0000"/>
                </a:solidFill>
              </a:rPr>
              <a:t>有初期值</a:t>
            </a:r>
            <a:r>
              <a:rPr lang="zh-CN" altLang="en-US" dirty="0" smtClean="0">
                <a:solidFill>
                  <a:srgbClr val="FF0000"/>
                </a:solidFill>
              </a:rPr>
              <a:t> 并且 </a:t>
            </a:r>
            <a:r>
              <a:rPr lang="zh-CN" altLang="en-US" b="1" u="sng" dirty="0" smtClean="0">
                <a:solidFill>
                  <a:srgbClr val="FF0000"/>
                </a:solidFill>
              </a:rPr>
              <a:t>从任何地方都能</a:t>
            </a:r>
            <a:r>
              <a:rPr lang="en-US" altLang="zh-CN" b="1" u="sng" dirty="0" smtClean="0">
                <a:solidFill>
                  <a:srgbClr val="FF0000"/>
                </a:solidFill>
              </a:rPr>
              <a:t>access</a:t>
            </a:r>
            <a:r>
              <a:rPr lang="zh-CN" altLang="en-US" b="1" u="sng" dirty="0" smtClean="0">
                <a:solidFill>
                  <a:srgbClr val="FF0000"/>
                </a:solidFill>
              </a:rPr>
              <a:t>的变量（既</a:t>
            </a:r>
            <a:r>
              <a:rPr lang="en-US" altLang="zh-CN" b="1" u="sng" dirty="0" smtClean="0">
                <a:solidFill>
                  <a:srgbClr val="FF0000"/>
                </a:solidFill>
              </a:rPr>
              <a:t>Global</a:t>
            </a:r>
            <a:r>
              <a:rPr lang="zh-CN" altLang="en-US" b="1" u="sng" dirty="0" smtClean="0">
                <a:solidFill>
                  <a:srgbClr val="FF0000"/>
                </a:solidFill>
              </a:rPr>
              <a:t>或</a:t>
            </a:r>
            <a:r>
              <a:rPr lang="en-US" altLang="zh-CN" b="1" u="sng" dirty="0" smtClean="0">
                <a:solidFill>
                  <a:srgbClr val="FF0000"/>
                </a:solidFill>
              </a:rPr>
              <a:t>Static</a:t>
            </a:r>
            <a:r>
              <a:rPr lang="zh-CN" altLang="en-US" b="1" u="sng" dirty="0" smtClean="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smtClean="0"/>
              <a:t>git</a:t>
            </a:r>
            <a:r>
              <a:rPr kumimoji="1" lang="en-US" altLang="ja-JP" dirty="0" smtClean="0"/>
              <a:t>:</a:t>
            </a:r>
          </a:p>
          <a:p>
            <a:pPr marL="285750" indent="-285750">
              <a:buFont typeface="Arial" panose="020B0604020202020204" pitchFamily="34" charset="0"/>
              <a:buChar char="•"/>
            </a:pPr>
            <a:r>
              <a:rPr lang="en-US" altLang="ja-JP" dirty="0" smtClean="0"/>
              <a:t>website:</a:t>
            </a:r>
          </a:p>
          <a:p>
            <a:pPr marL="742950" lvl="1" indent="-285750">
              <a:buFont typeface="Arial" panose="020B0604020202020204" pitchFamily="34" charset="0"/>
              <a:buChar char="•"/>
            </a:pPr>
            <a:r>
              <a:rPr lang="en-US" altLang="ja-JP" dirty="0">
                <a:hlinkClick r:id="rId2"/>
              </a:rPr>
              <a:t>https://glgit.car.jp.panasonic.com/gerrit_m7g/#/</a:t>
            </a:r>
            <a:r>
              <a:rPr lang="en-US" altLang="ja-JP" dirty="0" smtClean="0">
                <a:hlinkClick r:id="rId2"/>
              </a:rPr>
              <a:t>admin/projects/m7g/MM/BaseSystem/source/pana/sec</a:t>
            </a:r>
            <a:endParaRPr lang="en-US" altLang="ja-JP" dirty="0" smtClean="0"/>
          </a:p>
          <a:p>
            <a:pPr marL="285750" indent="-285750">
              <a:buFont typeface="Arial" panose="020B0604020202020204" pitchFamily="34" charset="0"/>
              <a:buChar char="•"/>
            </a:pPr>
            <a:r>
              <a:rPr lang="en-US" altLang="ja-JP" dirty="0" err="1" smtClean="0"/>
              <a:t>git</a:t>
            </a:r>
            <a:r>
              <a:rPr lang="en-US" altLang="ja-JP" dirty="0" smtClean="0"/>
              <a:t> clone </a:t>
            </a:r>
            <a:r>
              <a:rPr lang="en-US" altLang="ja-JP" b="1" dirty="0" smtClean="0"/>
              <a:t>ssh://chen.feiyu</a:t>
            </a:r>
            <a:r>
              <a:rPr lang="en-US" altLang="ja-JP" dirty="0" smtClean="0"/>
              <a:t>@glgit.car.jp.panasonic:29418/m7g/MM/BaseSystem/source/pana/sec</a:t>
            </a:r>
          </a:p>
          <a:p>
            <a:pPr marL="742950" lvl="1" indent="-285750">
              <a:buFont typeface="Arial" panose="020B0604020202020204" pitchFamily="34" charset="0"/>
              <a:buChar char="•"/>
            </a:pPr>
            <a:r>
              <a:rPr lang="en-US" altLang="ja-JP" dirty="0" smtClean="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smtClean="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smtClean="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smtClean="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smtClean="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smtClean="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smtClean="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smtClean="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smtClean="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smtClean="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smtClean="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smtClean="0"/>
              <a:t>git</a:t>
            </a:r>
            <a:r>
              <a:rPr lang="en-US" altLang="ja-JP" dirty="0"/>
              <a:t> </a:t>
            </a:r>
            <a:r>
              <a:rPr lang="en-US" altLang="ja-JP" dirty="0" smtClean="0"/>
              <a:t>diff master origin/master</a:t>
            </a:r>
          </a:p>
          <a:p>
            <a:pPr marL="742950" lvl="1" indent="-285750">
              <a:buFont typeface="Arial" panose="020B0604020202020204" pitchFamily="34" charset="0"/>
              <a:buChar char="•"/>
            </a:pPr>
            <a:r>
              <a:rPr kumimoji="1" lang="en-US" altLang="ja-JP" dirty="0" smtClean="0"/>
              <a:t>shows differences of local and remote master branch</a:t>
            </a:r>
          </a:p>
          <a:p>
            <a:pPr marL="285750" indent="-285750">
              <a:buFont typeface="Arial" panose="020B0604020202020204" pitchFamily="34" charset="0"/>
              <a:buChar char="•"/>
            </a:pPr>
            <a:r>
              <a:rPr lang="en-US" altLang="ja-JP" dirty="0" err="1" smtClean="0"/>
              <a:t>git</a:t>
            </a:r>
            <a:r>
              <a:rPr lang="en-US" altLang="ja-JP" dirty="0" smtClean="0"/>
              <a:t> pull</a:t>
            </a:r>
          </a:p>
          <a:p>
            <a:pPr marL="742950" lvl="1" indent="-285750">
              <a:buFont typeface="Arial" panose="020B0604020202020204" pitchFamily="34" charset="0"/>
              <a:buChar char="•"/>
            </a:pPr>
            <a:r>
              <a:rPr kumimoji="1" lang="en-US" altLang="ja-JP" dirty="0" smtClean="0"/>
              <a:t>get </a:t>
            </a:r>
            <a:r>
              <a:rPr kumimoji="1" lang="en-US" altLang="ja-JP" dirty="0" err="1" smtClean="0"/>
              <a:t>origion</a:t>
            </a:r>
            <a:r>
              <a:rPr kumimoji="1" lang="en-US" altLang="ja-JP" dirty="0" smtClean="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smtClean="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smtClean="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smtClean="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smtClean="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smtClean="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smtClean="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smtClean="0">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smtClean="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smtClean="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smtClean="0"/>
              <a:t>git</a:t>
            </a:r>
            <a:r>
              <a:rPr kumimoji="1" lang="en-US" altLang="ja-JP" dirty="0" smtClean="0"/>
              <a:t> branch –a : print all branches</a:t>
            </a:r>
          </a:p>
          <a:p>
            <a:r>
              <a:rPr kumimoji="1" lang="en-US" altLang="ja-JP" dirty="0" err="1" smtClean="0"/>
              <a:t>git</a:t>
            </a:r>
            <a:r>
              <a:rPr kumimoji="1" lang="en-US" altLang="ja-JP" dirty="0" smtClean="0"/>
              <a:t> checkout –b xxx: switch branch</a:t>
            </a:r>
          </a:p>
          <a:p>
            <a:r>
              <a:rPr lang="en-US" altLang="ja-JP" dirty="0" err="1" smtClean="0"/>
              <a:t>git</a:t>
            </a:r>
            <a:r>
              <a:rPr lang="en-US" altLang="ja-JP" dirty="0" smtClean="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smtClean="0">
                <a:solidFill>
                  <a:srgbClr val="FF0000"/>
                </a:solidFill>
              </a:rPr>
              <a:t>ssh</a:t>
            </a:r>
            <a:r>
              <a:rPr kumimoji="1" lang="en-US" altLang="ja-JP" b="1" dirty="0" smtClean="0">
                <a:solidFill>
                  <a:srgbClr val="FF0000"/>
                </a:solidFill>
              </a:rPr>
              <a:t> </a:t>
            </a:r>
            <a:r>
              <a:rPr kumimoji="1" lang="en-US" altLang="ja-JP" b="1" dirty="0" err="1" smtClean="0">
                <a:solidFill>
                  <a:srgbClr val="FF0000"/>
                </a:solidFill>
              </a:rPr>
              <a:t>git</a:t>
            </a:r>
            <a:r>
              <a:rPr lang="en-US" altLang="ja-JP" b="1" dirty="0" err="1" smtClean="0">
                <a:solidFill>
                  <a:srgbClr val="FF0000"/>
                </a:solidFill>
              </a:rPr>
              <a:t>srv</a:t>
            </a:r>
            <a:endParaRPr lang="en-US" altLang="ja-JP" b="1" dirty="0" smtClean="0">
              <a:solidFill>
                <a:srgbClr val="FF0000"/>
              </a:solidFill>
            </a:endParaRPr>
          </a:p>
          <a:p>
            <a:r>
              <a:rPr lang="en-US" altLang="ja-JP" dirty="0" smtClean="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smtClean="0">
                <a:solidFill>
                  <a:srgbClr val="FF0000"/>
                </a:solidFill>
              </a:rPr>
              <a:t>Ethernet</a:t>
            </a:r>
            <a:r>
              <a:rPr kumimoji="1" lang="en-US" altLang="ja-JP" dirty="0" smtClean="0">
                <a:solidFill>
                  <a:srgbClr val="FF0000"/>
                </a:solidFill>
              </a:rPr>
              <a:t> </a:t>
            </a:r>
            <a:r>
              <a:rPr kumimoji="1" lang="en-US" altLang="ja-JP" dirty="0" smtClean="0"/>
              <a:t>vs. </a:t>
            </a:r>
            <a:r>
              <a:rPr kumimoji="1" lang="en-US" altLang="ja-JP" b="1" dirty="0" smtClean="0">
                <a:solidFill>
                  <a:srgbClr val="FF0000"/>
                </a:solidFill>
              </a:rPr>
              <a:t>Internet</a:t>
            </a:r>
            <a:r>
              <a:rPr kumimoji="1" lang="en-US" altLang="ja-JP" dirty="0" smtClean="0">
                <a:solidFill>
                  <a:srgbClr val="FF0000"/>
                </a:solidFill>
              </a:rPr>
              <a:t> </a:t>
            </a:r>
            <a:r>
              <a:rPr kumimoji="1" lang="en-US" altLang="ja-JP" dirty="0" smtClean="0"/>
              <a:t>vs. </a:t>
            </a:r>
            <a:r>
              <a:rPr kumimoji="1" lang="en-US" altLang="ja-JP" b="1" dirty="0" smtClean="0">
                <a:solidFill>
                  <a:srgbClr val="FF0000"/>
                </a:solidFill>
              </a:rPr>
              <a:t>TCP/IP</a:t>
            </a:r>
            <a:r>
              <a:rPr kumimoji="1" lang="en-US" altLang="ja-JP" b="1" dirty="0" smtClean="0"/>
              <a:t>:</a:t>
            </a:r>
          </a:p>
          <a:p>
            <a:pPr marL="285750" indent="-285750">
              <a:buFont typeface="Arial" panose="020B0604020202020204" pitchFamily="34" charset="0"/>
              <a:buChar char="•"/>
            </a:pPr>
            <a:r>
              <a:rPr lang="en-US" altLang="ja-JP" b="1" dirty="0" smtClean="0"/>
              <a:t>Ethernet: </a:t>
            </a:r>
            <a:r>
              <a:rPr lang="en-US" altLang="ja-JP" dirty="0"/>
              <a:t>a particular networking technology well adapted to the scale of one </a:t>
            </a:r>
            <a:r>
              <a:rPr lang="en-US" altLang="ja-JP" dirty="0" smtClean="0"/>
              <a:t>building. </a:t>
            </a:r>
            <a:r>
              <a:rPr lang="en-US" altLang="ja-JP" dirty="0"/>
              <a:t>Ethernet is one kind of technology used to </a:t>
            </a:r>
            <a:r>
              <a:rPr lang="en-US" altLang="ja-JP" u="sng" dirty="0"/>
              <a:t>carry packets </a:t>
            </a:r>
            <a:r>
              <a:rPr lang="en-US" altLang="ja-JP" dirty="0"/>
              <a:t>of information that can also travel by other means. </a:t>
            </a:r>
            <a:endParaRPr kumimoji="1" lang="en-US" altLang="ja-JP" b="1" dirty="0" smtClean="0"/>
          </a:p>
          <a:p>
            <a:pPr marL="285750" indent="-285750">
              <a:buFont typeface="Arial" panose="020B0604020202020204" pitchFamily="34" charset="0"/>
              <a:buChar char="•"/>
            </a:pPr>
            <a:r>
              <a:rPr kumimoji="1" lang="en-US" altLang="ja-JP" b="1" dirty="0" smtClean="0"/>
              <a:t>Internet: </a:t>
            </a:r>
            <a:r>
              <a:rPr lang="en-US" altLang="ja-JP" dirty="0"/>
              <a:t>The Internet is a world wide packet switching network</a:t>
            </a:r>
            <a:r>
              <a:rPr lang="en-US" altLang="ja-JP" dirty="0" smtClean="0"/>
              <a:t>.</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endParaRPr lang="en-US" altLang="ja-JP" dirty="0" smtClean="0">
              <a:solidFill>
                <a:srgbClr val="FF0000"/>
              </a:solidFill>
            </a:endParaRPr>
          </a:p>
          <a:p>
            <a:pPr marL="285750" indent="-285750">
              <a:buFont typeface="Arial" panose="020B0604020202020204" pitchFamily="34" charset="0"/>
              <a:buChar char="•"/>
            </a:pPr>
            <a:r>
              <a:rPr lang="en-US" altLang="ja-JP" b="1" dirty="0" smtClean="0"/>
              <a:t>TCP/IP </a:t>
            </a:r>
            <a:r>
              <a:rPr lang="en-US" altLang="ja-JP" dirty="0" smtClean="0"/>
              <a:t>vs. </a:t>
            </a:r>
            <a:r>
              <a:rPr lang="en-US" altLang="ja-JP" b="1" dirty="0" smtClean="0"/>
              <a:t>Ethernet</a:t>
            </a:r>
            <a:r>
              <a:rPr lang="en-US" altLang="ja-JP" dirty="0" smtClean="0"/>
              <a:t>: The </a:t>
            </a:r>
            <a:r>
              <a:rPr lang="en-US" altLang="ja-JP" dirty="0"/>
              <a:t>short explanation is that they are different levels or layers of a network. Ethernet covers the physical medium plus some low level things like message collision detection. TCP/IP worries about getting a message to where it is going</a:t>
            </a:r>
            <a:r>
              <a:rPr lang="en-US" altLang="ja-JP" dirty="0" smtClean="0"/>
              <a:t>.</a:t>
            </a:r>
          </a:p>
          <a:p>
            <a:pPr marL="285750" indent="-285750">
              <a:buFont typeface="Arial" panose="020B0604020202020204" pitchFamily="34" charset="0"/>
              <a:buChar char="•"/>
            </a:pPr>
            <a:r>
              <a:rPr lang="en-US" altLang="ja-JP" b="1" dirty="0" smtClean="0"/>
              <a:t>In short,</a:t>
            </a:r>
          </a:p>
          <a:p>
            <a:pPr marL="742950" lvl="1" indent="-285750">
              <a:buFont typeface="Arial" panose="020B0604020202020204" pitchFamily="34" charset="0"/>
              <a:buChar char="•"/>
            </a:pPr>
            <a:r>
              <a:rPr kumimoji="1" lang="en-US" altLang="ja-JP" b="1" dirty="0" smtClean="0"/>
              <a:t>Internet </a:t>
            </a:r>
            <a:r>
              <a:rPr kumimoji="1" lang="en-US" altLang="ja-JP" dirty="0" smtClean="0"/>
              <a:t>is a concept, a huge world wide wed</a:t>
            </a:r>
          </a:p>
          <a:p>
            <a:pPr marL="742950" lvl="1" indent="-285750">
              <a:buFont typeface="Arial" panose="020B0604020202020204" pitchFamily="34" charset="0"/>
              <a:buChar char="•"/>
            </a:pPr>
            <a:r>
              <a:rPr lang="en-US" altLang="ja-JP" b="1" dirty="0" smtClean="0"/>
              <a:t>Ethernet </a:t>
            </a:r>
            <a:r>
              <a:rPr lang="en-US" altLang="ja-JP" dirty="0" smtClean="0"/>
              <a:t>is PHYSCIAL network</a:t>
            </a:r>
          </a:p>
          <a:p>
            <a:pPr marL="742950" lvl="1" indent="-285750">
              <a:buFont typeface="Arial" panose="020B0604020202020204" pitchFamily="34" charset="0"/>
              <a:buChar char="•"/>
            </a:pPr>
            <a:r>
              <a:rPr kumimoji="1" lang="en-US" altLang="ja-JP" b="1" dirty="0" smtClean="0"/>
              <a:t>TCP</a:t>
            </a:r>
            <a:r>
              <a:rPr kumimoji="1" lang="en-US" altLang="ja-JP" dirty="0" smtClean="0"/>
              <a:t> is a man that receives information from application, and then give to </a:t>
            </a:r>
            <a:r>
              <a:rPr kumimoji="1" lang="en-US" altLang="ja-JP" b="1" dirty="0" smtClean="0"/>
              <a:t>IP</a:t>
            </a:r>
          </a:p>
          <a:p>
            <a:pPr marL="742950" lvl="1" indent="-285750">
              <a:buFont typeface="Arial" panose="020B0604020202020204" pitchFamily="34" charset="0"/>
              <a:buChar char="•"/>
            </a:pPr>
            <a:r>
              <a:rPr lang="en-US" altLang="ja-JP" b="1" dirty="0" smtClean="0"/>
              <a:t>IP </a:t>
            </a:r>
            <a:r>
              <a:rPr lang="en-US" altLang="ja-JP" dirty="0" smtClean="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smtClean="0"/>
              <a:t>(</a:t>
            </a:r>
            <a:r>
              <a:rPr lang="en-US" altLang="ja-JP" b="1" dirty="0" smtClean="0">
                <a:solidFill>
                  <a:srgbClr val="FF0000"/>
                </a:solidFill>
              </a:rPr>
              <a:t>TOCTTOU </a:t>
            </a:r>
            <a:r>
              <a:rPr lang="en-US" altLang="ja-JP" dirty="0" smtClean="0"/>
              <a:t>or </a:t>
            </a:r>
            <a:r>
              <a:rPr lang="en-US" altLang="ja-JP" dirty="0"/>
              <a:t>TOCTOU, pronounced "TOCK too") is a class of software bug caused by changes in a system between the checking of a condition (such as a security credential) and the use of the results of that check. This is one example of a race condition</a:t>
            </a:r>
            <a:r>
              <a:rPr lang="en-US" altLang="ja-JP" dirty="0" smtClean="0"/>
              <a:t>.</a:t>
            </a:r>
          </a:p>
          <a:p>
            <a:pPr marL="285750" indent="-285750">
              <a:buFont typeface="Arial" panose="020B0604020202020204" pitchFamily="34" charset="0"/>
              <a:buChar char="•"/>
            </a:pPr>
            <a:r>
              <a:rPr lang="en-US" altLang="ja-JP" dirty="0" smtClean="0"/>
              <a:t>e.g</a:t>
            </a:r>
            <a:r>
              <a:rPr lang="en-US" altLang="ja-JP" dirty="0"/>
              <a:t>.: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endParaRPr lang="en-US" altLang="ja-JP" dirty="0" smtClean="0"/>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smtClean="0"/>
              <a:t>WTF is </a:t>
            </a:r>
            <a:r>
              <a:rPr kumimoji="1" lang="en-US" altLang="ja-JP" b="1" dirty="0" smtClean="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smtClean="0"/>
              <a:t>About </a:t>
            </a:r>
            <a:r>
              <a:rPr kumimoji="1" lang="en-US" altLang="ja-JP" b="1" dirty="0" smtClean="0">
                <a:solidFill>
                  <a:srgbClr val="FF0000"/>
                </a:solidFill>
              </a:rPr>
              <a:t>Android</a:t>
            </a:r>
            <a:r>
              <a:rPr kumimoji="1" lang="en-US" altLang="ja-JP" dirty="0" smtClean="0">
                <a:solidFill>
                  <a:srgbClr val="FF0000"/>
                </a:solidFill>
              </a:rPr>
              <a:t> </a:t>
            </a:r>
            <a:r>
              <a:rPr kumimoji="1" lang="en-US" altLang="ja-JP" dirty="0" smtClean="0"/>
              <a:t>versions:</a:t>
            </a:r>
          </a:p>
          <a:p>
            <a:pPr marL="285750" indent="-285750">
              <a:buFont typeface="Arial" panose="020B0604020202020204" pitchFamily="34" charset="0"/>
              <a:buChar char="•"/>
            </a:pPr>
            <a:r>
              <a:rPr lang="en-US" altLang="ja-JP" dirty="0" smtClean="0"/>
              <a:t>from D to Z (maybe)</a:t>
            </a:r>
          </a:p>
          <a:p>
            <a:pPr marL="285750" indent="-285750">
              <a:buFont typeface="Arial" panose="020B0604020202020204" pitchFamily="34" charset="0"/>
              <a:buChar char="•"/>
            </a:pPr>
            <a:r>
              <a:rPr kumimoji="1" lang="en-US" altLang="ja-JP" dirty="0" smtClean="0"/>
              <a:t>on 2017.03.13, the newest version is called </a:t>
            </a:r>
            <a:r>
              <a:rPr kumimoji="1" lang="en-US" altLang="ja-JP" b="1" dirty="0" smtClean="0"/>
              <a:t>Nougat</a:t>
            </a:r>
            <a:r>
              <a:rPr kumimoji="1" lang="en-US" altLang="ja-JP" dirty="0" smtClean="0"/>
              <a:t>, the next version will be called O-something</a:t>
            </a:r>
          </a:p>
          <a:p>
            <a:pPr marL="285750" indent="-285750">
              <a:buFont typeface="Arial" panose="020B0604020202020204" pitchFamily="34" charset="0"/>
              <a:buChar char="•"/>
            </a:pPr>
            <a:r>
              <a:rPr lang="en-US" altLang="ja-JP" dirty="0" smtClean="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smtClean="0"/>
              <a:t>Difference between </a:t>
            </a:r>
            <a:r>
              <a:rPr lang="en-US" altLang="ja-JP" b="1" dirty="0" smtClean="0">
                <a:solidFill>
                  <a:srgbClr val="FF0000"/>
                </a:solidFill>
              </a:rPr>
              <a:t>&amp; and &amp;&amp;</a:t>
            </a:r>
            <a:r>
              <a:rPr lang="en-US" altLang="ja-JP" dirty="0" smtClean="0"/>
              <a:t>:</a:t>
            </a:r>
          </a:p>
          <a:p>
            <a:r>
              <a:rPr lang="en-US" altLang="ja-JP" dirty="0" smtClean="0"/>
              <a:t>&amp;&amp;</a:t>
            </a:r>
            <a:r>
              <a:rPr lang="ja-JP" altLang="en-US" dirty="0" smtClean="0"/>
              <a:t>の結果は</a:t>
            </a:r>
            <a:r>
              <a:rPr lang="en-US" altLang="ja-JP" dirty="0" smtClean="0"/>
              <a:t>0 or 1; &amp;</a:t>
            </a:r>
            <a:r>
              <a:rPr lang="ja-JP" altLang="en-US" dirty="0" smtClean="0"/>
              <a:t>の結果はいろいろ</a:t>
            </a:r>
            <a:r>
              <a:rPr lang="ja-JP" altLang="en-US" dirty="0" err="1" smtClean="0"/>
              <a:t>。。。</a:t>
            </a:r>
            <a:endParaRPr lang="en-US" altLang="ja-JP" dirty="0" smtClean="0"/>
          </a:p>
          <a:p>
            <a:endParaRPr lang="en-US" altLang="ja-JP" dirty="0"/>
          </a:p>
          <a:p>
            <a:r>
              <a:rPr lang="en-US" altLang="ja-JP" dirty="0" smtClean="0"/>
              <a:t>(</a:t>
            </a:r>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smtClean="0">
                <a:solidFill>
                  <a:srgbClr val="FF0000"/>
                </a:solidFill>
              </a:rPr>
              <a:t>sandbox</a:t>
            </a:r>
            <a:r>
              <a:rPr lang="en-US" altLang="zh-CN" dirty="0" smtClean="0"/>
              <a:t> WTF is:</a:t>
            </a:r>
            <a:endParaRPr lang="en-US" altLang="ja-JP" cap="all" dirty="0" smtClean="0"/>
          </a:p>
          <a:p>
            <a:r>
              <a:rPr lang="en-US" altLang="ja-JP" cap="all" dirty="0" smtClean="0"/>
              <a:t>COMPUTING</a:t>
            </a:r>
            <a:endParaRPr lang="en-US" altLang="ja-JP" dirty="0" smtClean="0"/>
          </a:p>
          <a:p>
            <a:r>
              <a:rPr lang="en-US" altLang="ja-JP" dirty="0" smtClean="0"/>
              <a:t>a </a:t>
            </a:r>
            <a:r>
              <a:rPr lang="en-US" altLang="ja-JP" dirty="0"/>
              <a:t>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smtClean="0"/>
              <a:t>Linux Tips:</a:t>
            </a:r>
          </a:p>
          <a:p>
            <a:pPr marL="285750" indent="-285750">
              <a:buFont typeface="Arial" panose="020B0604020202020204" pitchFamily="34" charset="0"/>
              <a:buChar char="•"/>
            </a:pPr>
            <a:r>
              <a:rPr lang="en-US" altLang="ja-JP" i="1" dirty="0" smtClean="0"/>
              <a:t>.</a:t>
            </a:r>
            <a:r>
              <a:rPr lang="en-US" altLang="ja-JP" i="1" dirty="0"/>
              <a:t>tar.gz</a:t>
            </a:r>
            <a:r>
              <a:rPr lang="en-US" altLang="ja-JP" dirty="0"/>
              <a:t> (or </a:t>
            </a:r>
            <a:r>
              <a:rPr lang="en-US" altLang="ja-JP" i="1" dirty="0"/>
              <a:t>.</a:t>
            </a:r>
            <a:r>
              <a:rPr lang="en-US" altLang="ja-JP" i="1" dirty="0" err="1"/>
              <a:t>tgz</a:t>
            </a:r>
            <a:r>
              <a:rPr lang="en-US" altLang="ja-JP" dirty="0"/>
              <a:t>)</a:t>
            </a:r>
            <a:endParaRPr lang="en-US" altLang="ja-JP" dirty="0" smtClean="0"/>
          </a:p>
          <a:p>
            <a:r>
              <a:rPr lang="en-US" altLang="ja-JP" dirty="0" smtClean="0"/>
              <a:t>tar </a:t>
            </a:r>
            <a:r>
              <a:rPr lang="en-US" altLang="ja-JP" dirty="0" err="1" smtClean="0"/>
              <a:t>xvzf</a:t>
            </a:r>
            <a:r>
              <a:rPr lang="en-US" altLang="ja-JP" dirty="0" smtClean="0"/>
              <a:t> </a:t>
            </a:r>
            <a:r>
              <a:rPr lang="en-US" altLang="ja-JP" b="1" dirty="0" smtClean="0"/>
              <a:t>file</a:t>
            </a:r>
            <a:r>
              <a:rPr lang="en-US" altLang="ja-JP" dirty="0" smtClean="0"/>
              <a:t>.tar.gz</a:t>
            </a:r>
          </a:p>
          <a:p>
            <a:endParaRPr lang="en-US" altLang="ja-JP" dirty="0" smtClean="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endParaRPr lang="en-US" altLang="ja-JP" dirty="0" smtClean="0"/>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smtClean="0">
                <a:solidFill>
                  <a:srgbClr val="FF0000"/>
                </a:solidFill>
              </a:rPr>
              <a:t>Pragma</a:t>
            </a:r>
            <a:r>
              <a:rPr kumimoji="1" lang="en-US" altLang="ja-JP" dirty="0" smtClean="0"/>
              <a:t> in </a:t>
            </a:r>
            <a:r>
              <a:rPr kumimoji="1" lang="en-US" altLang="ja-JP" dirty="0" err="1" smtClean="0"/>
              <a:t>renesas</a:t>
            </a:r>
            <a:endParaRPr kumimoji="1" lang="en-US" altLang="ja-JP" dirty="0" smtClean="0"/>
          </a:p>
          <a:p>
            <a:pPr marL="285750" indent="-285750">
              <a:buFont typeface="Arial" panose="020B0604020202020204" pitchFamily="34" charset="0"/>
              <a:buChar char="•"/>
            </a:pPr>
            <a:r>
              <a:rPr lang="zh-CN" altLang="en-US" dirty="0" smtClean="0"/>
              <a:t>此</a:t>
            </a:r>
            <a:r>
              <a:rPr lang="en-US" altLang="zh-CN" dirty="0" smtClean="0"/>
              <a:t>Keyword</a:t>
            </a:r>
            <a:r>
              <a:rPr lang="zh-CN" altLang="en-US" dirty="0" smtClean="0"/>
              <a:t>似乎是可以由厂商自己定义</a:t>
            </a:r>
            <a:endParaRPr lang="en-US" altLang="zh-CN" dirty="0" smtClean="0"/>
          </a:p>
          <a:p>
            <a:pPr marL="285750" indent="-285750">
              <a:buFont typeface="Arial" panose="020B0604020202020204" pitchFamily="34" charset="0"/>
              <a:buChar char="•"/>
            </a:pPr>
            <a:r>
              <a:rPr kumimoji="1" lang="zh-CN" altLang="en-US" dirty="0" smtClean="0"/>
              <a:t>在</a:t>
            </a:r>
            <a:r>
              <a:rPr lang="en-US" altLang="zh-CN" dirty="0" err="1" smtClean="0"/>
              <a:t>Renesas</a:t>
            </a:r>
            <a:r>
              <a:rPr lang="zh-CN" altLang="en-US" dirty="0" smtClean="0"/>
              <a:t>，</a:t>
            </a:r>
            <a:r>
              <a:rPr lang="en-US" altLang="zh-CN" dirty="0" smtClean="0"/>
              <a:t>#pragma section</a:t>
            </a:r>
            <a:r>
              <a:rPr lang="zh-CN" altLang="en-US" dirty="0" smtClean="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smtClean="0"/>
              <a:t>about </a:t>
            </a:r>
            <a:r>
              <a:rPr lang="zh-CN" altLang="en-US" dirty="0" smtClean="0"/>
              <a:t>数学</a:t>
            </a:r>
            <a:endParaRPr lang="en-US" altLang="zh-CN" dirty="0" smtClean="0"/>
          </a:p>
          <a:p>
            <a:pPr marL="742950" lvl="1" indent="-285750">
              <a:buFont typeface="Arial" panose="020B0604020202020204" pitchFamily="34" charset="0"/>
              <a:buChar char="•"/>
            </a:pPr>
            <a:r>
              <a:rPr lang="zh-CN" altLang="en-US" dirty="0" smtClean="0"/>
              <a:t>想知道</a:t>
            </a:r>
            <a:r>
              <a:rPr lang="en-US" altLang="zh-CN" dirty="0"/>
              <a:t> </a:t>
            </a:r>
            <a:r>
              <a:rPr lang="en-US" altLang="zh-CN" dirty="0" smtClean="0"/>
              <a:t>1, 2, …, n </a:t>
            </a:r>
            <a:r>
              <a:rPr lang="zh-CN" altLang="en-US" dirty="0" smtClean="0"/>
              <a:t>之中有几个</a:t>
            </a:r>
            <a:r>
              <a:rPr lang="zh-CN" altLang="en-US" dirty="0"/>
              <a:t>完全</a:t>
            </a:r>
            <a:r>
              <a:rPr lang="zh-CN" altLang="en-US" dirty="0" smtClean="0"/>
              <a:t>平方数 </a:t>
            </a:r>
            <a:r>
              <a:rPr lang="en-US" altLang="zh-CN" dirty="0" smtClean="0"/>
              <a:t>(square number), </a:t>
            </a:r>
            <a:r>
              <a:rPr lang="zh-CN" altLang="en-US" dirty="0" smtClean="0"/>
              <a:t>只需求 </a:t>
            </a:r>
            <a:r>
              <a:rPr lang="en-US" altLang="zh-CN" b="1" dirty="0" err="1" smtClean="0">
                <a:solidFill>
                  <a:srgbClr val="FF0000"/>
                </a:solidFill>
              </a:rPr>
              <a:t>sqrt</a:t>
            </a:r>
            <a:r>
              <a:rPr lang="en-US" altLang="zh-CN" b="1" dirty="0" smtClean="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smtClean="0"/>
              <a:t>Static Function in C:</a:t>
            </a:r>
          </a:p>
          <a:p>
            <a:pPr marL="742950" lvl="1" indent="-285750">
              <a:buFont typeface="Arial" panose="020B0604020202020204" pitchFamily="34" charset="0"/>
              <a:buChar char="•"/>
            </a:pPr>
            <a:r>
              <a:rPr lang="en-US" altLang="ja-JP" dirty="0" smtClean="0"/>
              <a:t>static</a:t>
            </a:r>
            <a:r>
              <a:rPr lang="en-US" altLang="ja-JP" dirty="0"/>
              <a:t> functions are functions that are only visible to other functions in the same file </a:t>
            </a:r>
            <a:endParaRPr kumimoji="1" lang="en-US" altLang="ja-JP" dirty="0" smtClean="0"/>
          </a:p>
          <a:p>
            <a:pPr marL="285750" indent="-285750">
              <a:buFont typeface="Arial" panose="020B0604020202020204" pitchFamily="34" charset="0"/>
              <a:buChar char="•"/>
            </a:pPr>
            <a:r>
              <a:rPr kumimoji="1" lang="en-US" altLang="ja-JP" dirty="0" smtClean="0"/>
              <a:t>Static Function in C++:</a:t>
            </a:r>
          </a:p>
          <a:p>
            <a:pPr marL="742950" lvl="1" indent="-285750">
              <a:buFont typeface="Arial" panose="020B0604020202020204" pitchFamily="34" charset="0"/>
              <a:buChar char="•"/>
            </a:pPr>
            <a:r>
              <a:rPr lang="zh-CN" altLang="en-US" dirty="0"/>
              <a:t>可以</a:t>
            </a:r>
            <a:r>
              <a:rPr lang="zh-CN" altLang="en-US" dirty="0" smtClean="0"/>
              <a:t>在不实体化</a:t>
            </a:r>
            <a:r>
              <a:rPr lang="en-US" altLang="zh-CN" dirty="0" smtClean="0"/>
              <a:t>Class</a:t>
            </a:r>
            <a:r>
              <a:rPr lang="zh-CN" altLang="en-US" dirty="0" smtClean="0"/>
              <a:t>的情况下用</a:t>
            </a:r>
            <a:r>
              <a:rPr lang="en-US" altLang="zh-CN" dirty="0" smtClean="0"/>
              <a:t>Class::</a:t>
            </a:r>
            <a:r>
              <a:rPr lang="en-US" altLang="zh-CN" dirty="0" err="1" smtClean="0"/>
              <a:t>staticFunc</a:t>
            </a:r>
            <a:r>
              <a:rPr lang="en-US" altLang="zh-CN" dirty="0" smtClean="0"/>
              <a:t>()</a:t>
            </a:r>
            <a:r>
              <a:rPr lang="zh-CN" altLang="en-US" dirty="0" smtClean="0"/>
              <a:t>来用</a:t>
            </a:r>
            <a:endParaRPr lang="en-US" altLang="zh-CN" dirty="0" smtClean="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smtClean="0">
                <a:ln>
                  <a:noFill/>
                </a:ln>
                <a:solidFill>
                  <a:srgbClr val="222222"/>
                </a:solidFill>
                <a:effectLst/>
              </a:rPr>
              <a:t>In </a:t>
            </a:r>
            <a:r>
              <a:rPr kumimoji="1" lang="ja-JP" altLang="ja-JP" sz="1600" b="0" i="0" u="none" strike="noStrike" cap="none" normalizeH="0" baseline="0" dirty="0" smtClean="0">
                <a:ln>
                  <a:noFill/>
                </a:ln>
                <a:solidFill>
                  <a:srgbClr val="0B0080"/>
                </a:solidFill>
                <a:effectLst/>
                <a:cs typeface="Arial" pitchFamily="34" charset="0"/>
              </a:rPr>
              <a:t>computing</a:t>
            </a:r>
            <a:r>
              <a:rPr kumimoji="1" lang="ja-JP" altLang="ja-JP" sz="1600" b="0" i="0" u="none" strike="noStrike" cap="none" normalizeH="0" baseline="0" dirty="0" smtClean="0">
                <a:ln>
                  <a:noFill/>
                </a:ln>
                <a:solidFill>
                  <a:srgbClr val="222222"/>
                </a:solidFill>
                <a:effectLst/>
                <a:cs typeface="Arial" pitchFamily="34" charset="0"/>
              </a:rPr>
              <a:t>, </a:t>
            </a:r>
            <a:r>
              <a:rPr kumimoji="1" lang="ja-JP" altLang="ja-JP" sz="1600" b="1" i="0" u="none" strike="noStrike" cap="none" normalizeH="0" baseline="0" dirty="0" smtClean="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smtClean="0">
                <a:ln>
                  <a:noFill/>
                </a:ln>
                <a:solidFill>
                  <a:srgbClr val="222222"/>
                </a:solidFill>
                <a:effectLst/>
                <a:cs typeface="Arial" pitchFamily="34" charset="0"/>
              </a:rPr>
              <a:t> (an abbreviation of </a:t>
            </a:r>
            <a:r>
              <a:rPr kumimoji="1" lang="ja-JP" altLang="ja-JP" sz="1600" b="1" i="0" u="none" strike="noStrike" cap="none" normalizeH="0" baseline="0" dirty="0" smtClean="0">
                <a:ln>
                  <a:noFill/>
                </a:ln>
                <a:solidFill>
                  <a:srgbClr val="222222"/>
                </a:solidFill>
                <a:effectLst/>
                <a:cs typeface="Arial" pitchFamily="34" charset="0"/>
              </a:rPr>
              <a:t>input/output control</a:t>
            </a:r>
            <a:r>
              <a:rPr kumimoji="1" lang="ja-JP" altLang="ja-JP" sz="1600" b="0" i="0" u="none" strike="noStrike" cap="none" normalizeH="0" baseline="0" dirty="0" smtClean="0">
                <a:ln>
                  <a:noFill/>
                </a:ln>
                <a:solidFill>
                  <a:srgbClr val="222222"/>
                </a:solidFill>
                <a:effectLst/>
                <a:cs typeface="Arial" pitchFamily="34" charset="0"/>
              </a:rPr>
              <a:t>) is a </a:t>
            </a:r>
            <a:r>
              <a:rPr kumimoji="1" lang="ja-JP" altLang="ja-JP" sz="1600" b="0" i="0" u="none" strike="noStrike" cap="none" normalizeH="0" baseline="0" dirty="0" smtClean="0">
                <a:ln>
                  <a:noFill/>
                </a:ln>
                <a:solidFill>
                  <a:srgbClr val="0B0080"/>
                </a:solidFill>
                <a:effectLst/>
                <a:cs typeface="Arial" pitchFamily="34" charset="0"/>
              </a:rPr>
              <a:t>system call</a:t>
            </a:r>
            <a:r>
              <a:rPr kumimoji="1" lang="ja-JP" altLang="ja-JP" sz="1600" b="0" i="0" u="none" strike="noStrike" cap="none" normalizeH="0" baseline="0" dirty="0" smtClean="0">
                <a:ln>
                  <a:noFill/>
                </a:ln>
                <a:solidFill>
                  <a:srgbClr val="222222"/>
                </a:solidFill>
                <a:effectLst/>
                <a:cs typeface="Arial" pitchFamily="34" charset="0"/>
              </a:rPr>
              <a:t> for device-specific </a:t>
            </a:r>
            <a:r>
              <a:rPr kumimoji="1" lang="ja-JP" altLang="ja-JP" sz="1600" b="0" i="0" u="none" strike="noStrike" cap="none" normalizeH="0" baseline="0" dirty="0" smtClean="0">
                <a:ln>
                  <a:noFill/>
                </a:ln>
                <a:solidFill>
                  <a:srgbClr val="0B0080"/>
                </a:solidFill>
                <a:effectLst/>
                <a:cs typeface="Arial" pitchFamily="34" charset="0"/>
              </a:rPr>
              <a:t>input/output</a:t>
            </a:r>
            <a:r>
              <a:rPr kumimoji="1" lang="ja-JP" altLang="ja-JP" sz="1600" b="0" i="0" u="none" strike="noStrike" cap="none" normalizeH="0" baseline="0" dirty="0" smtClean="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smtClean="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smtClean="0"/>
              <a:t>一般的な</a:t>
            </a:r>
            <a:r>
              <a:rPr kumimoji="1" lang="ja-JP" altLang="en-US" b="1" dirty="0" smtClean="0">
                <a:solidFill>
                  <a:srgbClr val="FF0000"/>
                </a:solidFill>
              </a:rPr>
              <a:t>鍵交換</a:t>
            </a:r>
            <a:endParaRPr kumimoji="1" lang="ja-JP" altLang="en-US" b="1" dirty="0">
              <a:solidFill>
                <a:srgbClr val="FF0000"/>
              </a:solidFill>
            </a:endParaRP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smtClean="0"/>
              <a:t>DH</a:t>
            </a:r>
            <a:r>
              <a:rPr lang="ja-JP" altLang="en-US" dirty="0" smtClean="0"/>
              <a:t>説明：</a:t>
            </a:r>
            <a:endParaRPr lang="en-US" altLang="ja-JP" dirty="0" smtClean="0"/>
          </a:p>
          <a:p>
            <a:r>
              <a:rPr lang="ja-JP" altLang="en-US" dirty="0" smtClean="0"/>
              <a:t>前節</a:t>
            </a:r>
            <a:r>
              <a:rPr lang="ja-JP" altLang="en-US" dirty="0"/>
              <a:t>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Tree>
    <p:extLst>
      <p:ext uri="{BB962C8B-B14F-4D97-AF65-F5344CB8AC3E}">
        <p14:creationId xmlns:p14="http://schemas.microsoft.com/office/powerpoint/2010/main" val="194769038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smtClean="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smtClean="0">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smtClean="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smtClean="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smtClean="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196"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smtClean="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smtClean="0"/>
              <a:t>preamble: a series of 56 bits alternating with 1 and 0</a:t>
            </a:r>
          </a:p>
          <a:p>
            <a:pPr marL="285750" indent="-285750">
              <a:buFont typeface="Arial" panose="020B0604020202020204" pitchFamily="34" charset="0"/>
              <a:buChar char="•"/>
            </a:pPr>
            <a:r>
              <a:rPr lang="en-US" altLang="ja-JP" dirty="0" smtClean="0"/>
              <a:t>SFD: start of frame delimiter(1010101</a:t>
            </a:r>
            <a:r>
              <a:rPr lang="en-US" altLang="ja-JP" b="1" u="sng" dirty="0" smtClean="0"/>
              <a:t>1</a:t>
            </a:r>
            <a:r>
              <a:rPr lang="en-US" altLang="ja-JP" dirty="0" smtClean="0"/>
              <a:t>)</a:t>
            </a:r>
          </a:p>
          <a:p>
            <a:pPr marL="285750" indent="-285750">
              <a:buFont typeface="Arial" panose="020B0604020202020204" pitchFamily="34" charset="0"/>
              <a:buChar char="•"/>
            </a:pPr>
            <a:r>
              <a:rPr kumimoji="1" lang="en-US" altLang="ja-JP" dirty="0" smtClean="0"/>
              <a:t>DA: destination address</a:t>
            </a:r>
          </a:p>
          <a:p>
            <a:pPr marL="285750" indent="-285750">
              <a:buFont typeface="Arial" panose="020B0604020202020204" pitchFamily="34" charset="0"/>
              <a:buChar char="•"/>
            </a:pPr>
            <a:r>
              <a:rPr lang="en-US" altLang="ja-JP" dirty="0" smtClean="0"/>
              <a:t>SA: source address</a:t>
            </a:r>
          </a:p>
          <a:p>
            <a:pPr marL="285750" indent="-285750">
              <a:buFont typeface="Arial" panose="020B0604020202020204" pitchFamily="34" charset="0"/>
              <a:buChar char="•"/>
            </a:pPr>
            <a:r>
              <a:rPr kumimoji="1" lang="en-US" altLang="ja-JP" dirty="0" smtClean="0"/>
              <a:t>TYPE: field type</a:t>
            </a:r>
          </a:p>
          <a:p>
            <a:pPr marL="285750" indent="-285750">
              <a:buFont typeface="Arial" panose="020B0604020202020204" pitchFamily="34" charset="0"/>
              <a:buChar char="•"/>
            </a:pPr>
            <a:r>
              <a:rPr lang="en-US" altLang="ja-JP" dirty="0" smtClean="0"/>
              <a:t>DATA: data field (46bytes ~ 1500bytes)</a:t>
            </a:r>
          </a:p>
          <a:p>
            <a:pPr marL="285750" indent="-285750">
              <a:buFont typeface="Arial" panose="020B0604020202020204" pitchFamily="34" charset="0"/>
              <a:buChar char="•"/>
            </a:pPr>
            <a:r>
              <a:rPr kumimoji="1" lang="en-US" altLang="ja-JP" dirty="0" smtClean="0"/>
              <a:t>PAD: padding bits, can be random</a:t>
            </a:r>
          </a:p>
          <a:p>
            <a:pPr marL="285750" indent="-285750">
              <a:buFont typeface="Arial" panose="020B0604020202020204" pitchFamily="34" charset="0"/>
              <a:buChar char="•"/>
            </a:pPr>
            <a:r>
              <a:rPr lang="en-US" altLang="ja-JP" dirty="0" smtClean="0"/>
              <a:t>FCS: </a:t>
            </a:r>
            <a:r>
              <a:rPr lang="en-US" altLang="ja-JP" smtClean="0"/>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smtClean="0"/>
              <a:t>Bandwidth</a:t>
            </a:r>
            <a:r>
              <a:rPr kumimoji="1" lang="ja-JP" altLang="en-US" b="1" dirty="0" smtClean="0"/>
              <a:t>有２個意義：</a:t>
            </a:r>
            <a:endParaRPr kumimoji="1" lang="en-US" altLang="ja-JP" b="1" dirty="0" smtClean="0"/>
          </a:p>
          <a:p>
            <a:pPr marL="285750" indent="-285750">
              <a:buFont typeface="Arial" panose="020B0604020202020204" pitchFamily="34" charset="0"/>
              <a:buChar char="•"/>
            </a:pPr>
            <a:r>
              <a:rPr kumimoji="1" lang="en-US" altLang="ja-JP" b="1" dirty="0" smtClean="0">
                <a:solidFill>
                  <a:srgbClr val="FF0000"/>
                </a:solidFill>
              </a:rPr>
              <a:t>bandwidth</a:t>
            </a:r>
            <a:r>
              <a:rPr kumimoji="1" lang="en-US" altLang="ja-JP" dirty="0" smtClean="0">
                <a:solidFill>
                  <a:srgbClr val="FF0000"/>
                </a:solidFill>
              </a:rPr>
              <a:t> </a:t>
            </a:r>
            <a:r>
              <a:rPr kumimoji="1" lang="en-US" altLang="ja-JP" dirty="0" smtClean="0"/>
              <a:t>(throughput) in Network: </a:t>
            </a:r>
            <a:r>
              <a:rPr kumimoji="1" lang="ja-JP" altLang="en-US" dirty="0" smtClean="0"/>
              <a:t>単位 </a:t>
            </a:r>
            <a:r>
              <a:rPr kumimoji="1" lang="en-US" altLang="ja-JP" dirty="0" smtClean="0"/>
              <a:t>Mbps, </a:t>
            </a:r>
            <a:r>
              <a:rPr kumimoji="1" lang="en-US" altLang="ja-JP" dirty="0" err="1" smtClean="0"/>
              <a:t>Gbps</a:t>
            </a:r>
            <a:r>
              <a:rPr kumimoji="1" lang="en-US" altLang="ja-JP" dirty="0" smtClean="0"/>
              <a:t>, </a:t>
            </a:r>
            <a:r>
              <a:rPr kumimoji="1" lang="ja-JP" altLang="en-US" dirty="0" smtClean="0"/>
              <a:t>単位時間内、転送的</a:t>
            </a:r>
            <a:r>
              <a:rPr kumimoji="1" lang="en-US" altLang="ja-JP" dirty="0" smtClean="0"/>
              <a:t>bit</a:t>
            </a:r>
            <a:r>
              <a:rPr kumimoji="1" lang="ja-JP" altLang="en-US" dirty="0" smtClean="0"/>
              <a:t>数</a:t>
            </a:r>
            <a:endParaRPr kumimoji="1" lang="en-US" altLang="ja-JP" dirty="0" smtClean="0"/>
          </a:p>
          <a:p>
            <a:pPr marL="285750" indent="-285750">
              <a:buFont typeface="Arial" panose="020B0604020202020204" pitchFamily="34" charset="0"/>
              <a:buChar char="•"/>
            </a:pPr>
            <a:r>
              <a:rPr lang="en-US" altLang="ja-JP" b="1" dirty="0" smtClean="0">
                <a:solidFill>
                  <a:srgbClr val="FF0000"/>
                </a:solidFill>
              </a:rPr>
              <a:t>bandwidth</a:t>
            </a:r>
            <a:r>
              <a:rPr lang="en-US" altLang="ja-JP" dirty="0" smtClean="0">
                <a:solidFill>
                  <a:srgbClr val="FF0000"/>
                </a:solidFill>
              </a:rPr>
              <a:t> </a:t>
            </a:r>
            <a:r>
              <a:rPr lang="en-US" altLang="ja-JP" dirty="0" smtClean="0"/>
              <a:t>in analog : </a:t>
            </a:r>
            <a:r>
              <a:rPr lang="en-US" altLang="ja-JP" dirty="0"/>
              <a:t>the difference between the highest-frequency signal component and the lowest-frequency signal </a:t>
            </a:r>
            <a:r>
              <a:rPr lang="en-US" altLang="ja-JP" dirty="0" smtClean="0"/>
              <a:t>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a:t>
            </a:r>
            <a:r>
              <a:rPr lang="en-US" altLang="ja-JP" b="1" dirty="0" smtClean="0"/>
              <a:t>spectrum</a:t>
            </a:r>
            <a:r>
              <a:rPr lang="en-US" altLang="ja-JP" dirty="0" smtClean="0"/>
              <a:t>.  </a:t>
            </a:r>
            <a:r>
              <a:rPr lang="zh-CN" altLang="en-US" dirty="0" smtClean="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smtClean="0">
                <a:solidFill>
                  <a:srgbClr val="FF0000"/>
                </a:solidFill>
              </a:rPr>
              <a:t>hub</a:t>
            </a:r>
            <a:r>
              <a:rPr kumimoji="1" lang="en-US" altLang="ja-JP" dirty="0" smtClean="0">
                <a:solidFill>
                  <a:srgbClr val="FF0000"/>
                </a:solidFill>
              </a:rPr>
              <a:t> </a:t>
            </a:r>
            <a:r>
              <a:rPr kumimoji="1" lang="en-US" altLang="ja-JP" dirty="0" smtClean="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a:t>
            </a:r>
            <a:r>
              <a:rPr lang="en-US" altLang="ja-JP" dirty="0" smtClean="0"/>
              <a:t>This table </a:t>
            </a:r>
            <a:r>
              <a:rPr lang="en-US" altLang="ja-JP" dirty="0"/>
              <a:t>is filled by listening on the relevant segment of the network and by copying all </a:t>
            </a:r>
            <a:r>
              <a:rPr lang="en-US" altLang="ja-JP" dirty="0" smtClean="0"/>
              <a:t>MAC addresses </a:t>
            </a:r>
            <a:r>
              <a:rPr lang="en-US" altLang="ja-JP" dirty="0"/>
              <a:t>that occur on that segment to the </a:t>
            </a:r>
            <a:r>
              <a:rPr lang="en-US" altLang="ja-JP" dirty="0" smtClean="0"/>
              <a:t>table. </a:t>
            </a:r>
            <a:r>
              <a:rPr lang="en-US" altLang="ja-JP" u="sng" dirty="0" smtClean="0"/>
              <a:t>Switch can reduce the traffic.</a:t>
            </a:r>
          </a:p>
          <a:p>
            <a:pPr marL="285750" indent="-285750">
              <a:buFont typeface="Arial" panose="020B0604020202020204" pitchFamily="34" charset="0"/>
              <a:buChar char="•"/>
            </a:pPr>
            <a:endParaRPr lang="en-US" altLang="ja-JP" u="sng" dirty="0" smtClean="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smtClean="0">
                <a:solidFill>
                  <a:srgbClr val="FF0000"/>
                </a:solidFill>
              </a:rPr>
              <a:t>VLAN</a:t>
            </a:r>
            <a:r>
              <a:rPr kumimoji="1" lang="en-US" altLang="ja-JP" dirty="0" smtClean="0"/>
              <a:t>: virtual local area network, </a:t>
            </a:r>
            <a:r>
              <a:rPr kumimoji="1" lang="zh-CN" altLang="en-US" dirty="0" smtClean="0"/>
              <a:t>有一些优点，具体不明。。。</a:t>
            </a:r>
            <a:endParaRPr kumimoji="1" lang="en-US" altLang="zh-CN" dirty="0" smtClean="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smtClean="0">
                <a:solidFill>
                  <a:srgbClr val="FF0000"/>
                </a:solidFill>
              </a:rPr>
              <a:t>Network Redundancy</a:t>
            </a:r>
            <a:r>
              <a:rPr kumimoji="1" lang="en-US" altLang="ja-JP" dirty="0" smtClean="0"/>
              <a:t>: </a:t>
            </a:r>
            <a:r>
              <a:rPr lang="en-US" altLang="ja-JP" dirty="0"/>
              <a:t>the integration of hardware and software that ensures that </a:t>
            </a:r>
            <a:r>
              <a:rPr lang="en-US" altLang="ja-JP" dirty="0" smtClean="0"/>
              <a:t>the availability </a:t>
            </a:r>
            <a:r>
              <a:rPr lang="en-US" altLang="ja-JP" dirty="0"/>
              <a:t>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smtClean="0"/>
              <a:t>AES</a:t>
            </a:r>
            <a:r>
              <a:rPr kumimoji="1" lang="ja-JP" altLang="en-US" dirty="0" smtClean="0"/>
              <a:t>の</a:t>
            </a:r>
            <a:r>
              <a:rPr kumimoji="1" lang="en-US" altLang="ja-JP" dirty="0" smtClean="0"/>
              <a:t>Mode</a:t>
            </a:r>
            <a:r>
              <a:rPr kumimoji="1" lang="ja-JP" altLang="en-US" dirty="0" smtClean="0"/>
              <a:t>について：</a:t>
            </a:r>
            <a:endParaRPr kumimoji="1" lang="en-US" altLang="ja-JP" dirty="0" smtClean="0"/>
          </a:p>
          <a:p>
            <a:pPr marL="285750" indent="-285750">
              <a:buFont typeface="Arial" panose="020B0604020202020204" pitchFamily="34" charset="0"/>
              <a:buChar char="•"/>
            </a:pPr>
            <a:r>
              <a:rPr lang="en-US" altLang="ja-JP" dirty="0" smtClean="0"/>
              <a:t>Electronic Codebook (ECB)</a:t>
            </a:r>
          </a:p>
          <a:p>
            <a:pPr marL="285750" indent="-285750">
              <a:buFont typeface="Arial" panose="020B0604020202020204" pitchFamily="34" charset="0"/>
              <a:buChar char="•"/>
            </a:pPr>
            <a:r>
              <a:rPr kumimoji="1" lang="en-US" altLang="ja-JP" dirty="0" smtClean="0"/>
              <a:t>Cipher Block Chaining(CBC), need IV, </a:t>
            </a:r>
            <a:r>
              <a:rPr kumimoji="1" lang="en-US" altLang="ja-JP" u="sng" dirty="0" smtClean="0"/>
              <a:t>block size = IV size</a:t>
            </a:r>
          </a:p>
          <a:p>
            <a:pPr marL="742950" lvl="1" indent="-285750">
              <a:buFont typeface="Arial" panose="020B0604020202020204" pitchFamily="34" charset="0"/>
              <a:buChar char="•"/>
            </a:pPr>
            <a:r>
              <a:rPr lang="en-US" altLang="ja-JP" dirty="0" smtClean="0"/>
              <a:t>Propagating Cipher Block Chaining (PCBC)</a:t>
            </a:r>
          </a:p>
          <a:p>
            <a:pPr marL="285750" indent="-285750">
              <a:buFont typeface="Arial" panose="020B0604020202020204" pitchFamily="34" charset="0"/>
              <a:buChar char="•"/>
            </a:pPr>
            <a:r>
              <a:rPr kumimoji="1" lang="en-US" altLang="ja-JP" dirty="0" smtClean="0"/>
              <a:t>Cipher Feedback (CFB)</a:t>
            </a:r>
          </a:p>
          <a:p>
            <a:pPr marL="285750" indent="-285750">
              <a:buFont typeface="Arial" panose="020B0604020202020204" pitchFamily="34" charset="0"/>
              <a:buChar char="•"/>
            </a:pPr>
            <a:r>
              <a:rPr lang="en-US" altLang="ja-JP" dirty="0" smtClean="0"/>
              <a:t>Output Feedback (OFB)</a:t>
            </a:r>
          </a:p>
          <a:p>
            <a:pPr marL="285750" indent="-285750">
              <a:buFont typeface="Arial" panose="020B0604020202020204" pitchFamily="34" charset="0"/>
              <a:buChar char="•"/>
            </a:pPr>
            <a:r>
              <a:rPr kumimoji="1" lang="en-US" altLang="ja-JP" dirty="0" smtClean="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smtClean="0"/>
              <a:t>some chips </a:t>
            </a:r>
            <a:r>
              <a:rPr lang="en-US" altLang="ja-JP" dirty="0" err="1" smtClean="0"/>
              <a:t>knowledges</a:t>
            </a:r>
            <a:r>
              <a:rPr lang="en-US" altLang="ja-JP" dirty="0" smtClean="0"/>
              <a:t>:</a:t>
            </a:r>
          </a:p>
          <a:p>
            <a:pPr marL="285750" indent="-285750">
              <a:buFont typeface="Arial" panose="020B0604020202020204" pitchFamily="34" charset="0"/>
              <a:buChar char="•"/>
            </a:pPr>
            <a:r>
              <a:rPr lang="en-US" altLang="ja-JP" dirty="0" smtClean="0"/>
              <a:t>A </a:t>
            </a:r>
            <a:r>
              <a:rPr lang="en-US" altLang="ja-JP" b="1" dirty="0"/>
              <a:t>DC-to-DC converter </a:t>
            </a:r>
            <a:r>
              <a:rPr lang="en-US" altLang="ja-JP" dirty="0"/>
              <a:t>is an electronic circuit or electromechanical device that converts a source of direct current (DC) from one voltage level to another</a:t>
            </a:r>
            <a:r>
              <a:rPr lang="en-US" altLang="ja-JP" dirty="0" smtClean="0"/>
              <a:t>.</a:t>
            </a:r>
          </a:p>
          <a:p>
            <a:pPr marL="742950" lvl="1" indent="-285750">
              <a:buFont typeface="Arial" panose="020B0604020202020204" pitchFamily="34" charset="0"/>
              <a:buChar char="•"/>
            </a:pPr>
            <a:r>
              <a:rPr lang="en-US" altLang="ja-JP" b="1" dirty="0" smtClean="0"/>
              <a:t>AKM</a:t>
            </a:r>
            <a:r>
              <a:rPr lang="en-US" altLang="ja-JP" dirty="0" smtClean="0"/>
              <a:t> chips is used in M7G</a:t>
            </a:r>
          </a:p>
          <a:p>
            <a:pPr marL="285750" indent="-285750">
              <a:buFont typeface="Arial" panose="020B0604020202020204" pitchFamily="34" charset="0"/>
              <a:buChar char="•"/>
            </a:pPr>
            <a:r>
              <a:rPr lang="en-US" altLang="ja-JP" dirty="0" smtClean="0"/>
              <a:t>RH850</a:t>
            </a:r>
          </a:p>
          <a:p>
            <a:pPr marL="742950" lvl="1" indent="-285750">
              <a:buFont typeface="Arial" panose="020B0604020202020204" pitchFamily="34" charset="0"/>
              <a:buChar char="•"/>
            </a:pPr>
            <a:r>
              <a:rPr lang="en-US" altLang="ja-JP" dirty="0"/>
              <a:t>refer to </a:t>
            </a:r>
            <a:r>
              <a:rPr lang="en-US" altLang="ja-JP" dirty="0">
                <a:hlinkClick r:id="rId3"/>
              </a:rPr>
              <a:t>http://</a:t>
            </a:r>
            <a:r>
              <a:rPr lang="en-US" altLang="ja-JP" dirty="0" smtClean="0">
                <a:hlinkClick r:id="rId3"/>
              </a:rPr>
              <a:t>www.smh-tech.com/flashrunner-devicecode-spec?variable=R7F7010143&amp;man1=Renesas</a:t>
            </a:r>
            <a:endParaRPr lang="en-US" altLang="ja-JP" dirty="0" smtClean="0"/>
          </a:p>
          <a:p>
            <a:pPr marL="742950" lvl="1" indent="-285750">
              <a:buFont typeface="Arial" panose="020B0604020202020204" pitchFamily="34" charset="0"/>
              <a:buChar char="•"/>
            </a:pPr>
            <a:r>
              <a:rPr lang="en-US" altLang="ja-JP" dirty="0" smtClean="0"/>
              <a:t>M7G has R7F7010143</a:t>
            </a:r>
          </a:p>
          <a:p>
            <a:pPr marL="285750" indent="-285750">
              <a:buFont typeface="Arial" panose="020B0604020202020204" pitchFamily="34" charset="0"/>
              <a:buChar char="•"/>
            </a:pPr>
            <a:r>
              <a:rPr lang="en-US" altLang="ja-JP" dirty="0" smtClean="0"/>
              <a:t>ARTIX 7</a:t>
            </a:r>
          </a:p>
          <a:p>
            <a:pPr marL="742950" lvl="1" indent="-285750">
              <a:buFont typeface="Arial" panose="020B0604020202020204" pitchFamily="34" charset="0"/>
              <a:buChar char="•"/>
            </a:pPr>
            <a:r>
              <a:rPr lang="en-US" altLang="ja-JP" dirty="0" smtClean="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a:t>
            </a:r>
            <a:r>
              <a:rPr lang="en-US" altLang="ja-JP" dirty="0" smtClean="0"/>
              <a:t>), </a:t>
            </a:r>
            <a:r>
              <a:rPr lang="en-US" altLang="ja-JP" dirty="0"/>
              <a: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smtClean="0">
                <a:solidFill>
                  <a:srgbClr val="FF0000"/>
                </a:solidFill>
              </a:rPr>
              <a:t>TrustZone</a:t>
            </a:r>
            <a:r>
              <a:rPr kumimoji="1" lang="en-US" altLang="ja-JP" dirty="0" smtClean="0">
                <a:solidFill>
                  <a:srgbClr val="FF0000"/>
                </a:solidFill>
              </a:rPr>
              <a:t> </a:t>
            </a:r>
            <a:r>
              <a:rPr kumimoji="1" lang="en-US" altLang="ja-JP" dirty="0" smtClean="0"/>
              <a:t>vs. </a:t>
            </a:r>
            <a:r>
              <a:rPr kumimoji="1" lang="en-US" altLang="ja-JP" dirty="0" smtClean="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r>
              <a:rPr lang="ja-JP" altLang="en-US" dirty="0" smtClean="0"/>
              <a:t>。</a:t>
            </a:r>
            <a:endParaRPr lang="en-US" altLang="ja-JP" dirty="0" smtClean="0"/>
          </a:p>
          <a:p>
            <a:pPr marL="742950" lvl="1" indent="-285750">
              <a:buFont typeface="Arial" panose="020B0604020202020204" pitchFamily="34" charset="0"/>
              <a:buChar char="•"/>
            </a:pPr>
            <a:r>
              <a:rPr kumimoji="1" lang="en-US" altLang="ja-JP" dirty="0" smtClean="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smtClean="0">
                <a:solidFill>
                  <a:srgbClr val="FF0000"/>
                </a:solidFill>
              </a:rPr>
              <a:t>TEE</a:t>
            </a:r>
            <a:r>
              <a:rPr lang="en-US" altLang="ja-JP" dirty="0" smtClean="0"/>
              <a:t> </a:t>
            </a:r>
            <a:r>
              <a:rPr lang="en-US" altLang="ja-JP" dirty="0"/>
              <a:t>is a secure area of the main processor in a smart phone (or any connected device). It ensures that sensitive data is stored, processed and protected in an isolated, trusted environment</a:t>
            </a:r>
            <a:r>
              <a:rPr lang="en-US" altLang="ja-JP" dirty="0" smtClean="0"/>
              <a: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smtClean="0">
                <a:solidFill>
                  <a:srgbClr val="FF0000"/>
                </a:solidFill>
              </a:rPr>
              <a:t>diff</a:t>
            </a:r>
            <a:r>
              <a:rPr lang="en-US" altLang="zh-CN" dirty="0" smtClean="0"/>
              <a:t> </a:t>
            </a:r>
            <a:r>
              <a:rPr lang="zh-CN" altLang="en-US" dirty="0" smtClean="0"/>
              <a:t>怎么用</a:t>
            </a:r>
            <a:endParaRPr lang="en-US" altLang="zh-CN" dirty="0" smtClean="0"/>
          </a:p>
          <a:p>
            <a:pPr marL="742950" lvl="1" indent="-285750">
              <a:buFont typeface="Arial" panose="020B0604020202020204" pitchFamily="34" charset="0"/>
              <a:buChar char="•"/>
            </a:pPr>
            <a:r>
              <a:rPr lang="en-US" altLang="zh-CN" dirty="0" smtClean="0"/>
              <a:t>diff –</a:t>
            </a:r>
            <a:r>
              <a:rPr lang="en-US" altLang="zh-CN" dirty="0" err="1" smtClean="0"/>
              <a:t>rq</a:t>
            </a:r>
            <a:r>
              <a:rPr lang="en-US" altLang="zh-CN" dirty="0" smtClean="0"/>
              <a:t> ./folder1 ./folder2</a:t>
            </a:r>
          </a:p>
          <a:p>
            <a:pPr marL="1200150" lvl="2" indent="-285750">
              <a:buFont typeface="Arial" panose="020B0604020202020204" pitchFamily="34" charset="0"/>
              <a:buChar char="•"/>
            </a:pPr>
            <a:r>
              <a:rPr lang="en-US" altLang="zh-CN" dirty="0" smtClean="0"/>
              <a:t>output</a:t>
            </a:r>
            <a:r>
              <a:rPr lang="zh-CN" altLang="en-US" dirty="0" smtClean="0"/>
              <a:t>不同</a:t>
            </a:r>
            <a:r>
              <a:rPr lang="en-US" altLang="zh-CN" dirty="0" smtClean="0"/>
              <a:t>file</a:t>
            </a:r>
            <a:r>
              <a:rPr lang="zh-CN" altLang="en-US" dirty="0" smtClean="0"/>
              <a:t>名</a:t>
            </a:r>
            <a:endParaRPr lang="en-US" altLang="zh-CN" dirty="0" smtClean="0"/>
          </a:p>
          <a:p>
            <a:pPr marL="742950" lvl="1" indent="-285750">
              <a:buFont typeface="Arial" panose="020B0604020202020204" pitchFamily="34" charset="0"/>
              <a:buChar char="•"/>
            </a:pPr>
            <a:r>
              <a:rPr lang="en-US" altLang="zh-CN" dirty="0" smtClean="0"/>
              <a:t>diff file1 file2</a:t>
            </a:r>
          </a:p>
          <a:p>
            <a:pPr marL="1200150" lvl="2" indent="-285750">
              <a:buFont typeface="Arial" panose="020B0604020202020204" pitchFamily="34" charset="0"/>
              <a:buChar char="•"/>
            </a:pPr>
            <a:r>
              <a:rPr lang="en-US" altLang="zh-CN" dirty="0" smtClean="0"/>
              <a:t>output</a:t>
            </a:r>
            <a:r>
              <a:rPr lang="zh-CN" altLang="en-US" dirty="0" smtClean="0"/>
              <a:t>不同的</a:t>
            </a:r>
            <a:r>
              <a:rPr lang="en-US" altLang="zh-CN" dirty="0" smtClean="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a:t>
            </a:r>
            <a:r>
              <a:rPr lang="en-US" altLang="ja-JP" dirty="0" smtClean="0"/>
              <a:t>microcontrollers</a:t>
            </a:r>
            <a:r>
              <a:rPr lang="en-US" altLang="ja-JP" dirty="0"/>
              <a:t>. So first it is important to understand that they are </a:t>
            </a:r>
            <a:r>
              <a:rPr lang="en-US" altLang="ja-JP" i="1" dirty="0"/>
              <a:t>very</a:t>
            </a:r>
            <a:r>
              <a:rPr lang="en-US" altLang="ja-JP" dirty="0"/>
              <a:t> different devices. </a:t>
            </a:r>
            <a:endParaRPr lang="en-US" altLang="ja-JP" dirty="0" smtClean="0"/>
          </a:p>
          <a:p>
            <a:pPr marL="285750" indent="-285750">
              <a:buFont typeface="Arial" panose="020B0604020202020204" pitchFamily="34" charset="0"/>
              <a:buChar char="•"/>
            </a:pPr>
            <a:r>
              <a:rPr lang="en-US" altLang="ja-JP" dirty="0" smtClean="0"/>
              <a:t>With </a:t>
            </a:r>
            <a:r>
              <a:rPr lang="en-US" altLang="ja-JP" dirty="0"/>
              <a:t>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smtClean="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t>
            </a:r>
            <a:r>
              <a:rPr lang="en-US" altLang="ja-JP" dirty="0" smtClean="0"/>
              <a:t>applied. With </a:t>
            </a:r>
            <a:r>
              <a:rPr lang="en-US" altLang="ja-JP" dirty="0"/>
              <a:t>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smtClean="0">
                <a:solidFill>
                  <a:srgbClr val="FF0000"/>
                </a:solidFill>
              </a:rPr>
              <a:t>WMI</a:t>
            </a:r>
            <a:r>
              <a:rPr kumimoji="1" lang="en-US" altLang="ja-JP" dirty="0" smtClean="0">
                <a:solidFill>
                  <a:srgbClr val="FF0000"/>
                </a:solidFill>
              </a:rPr>
              <a:t> </a:t>
            </a:r>
            <a:r>
              <a:rPr kumimoji="1" lang="en-US" altLang="ja-JP" dirty="0" smtClean="0"/>
              <a:t>(</a:t>
            </a:r>
            <a:r>
              <a:rPr lang="en-US" altLang="ja-JP" dirty="0"/>
              <a:t>Windows Management Instrumentation</a:t>
            </a:r>
            <a:r>
              <a:rPr kumimoji="1" lang="en-US" altLang="ja-JP" dirty="0" smtClean="0"/>
              <a:t>) </a:t>
            </a:r>
            <a:r>
              <a:rPr kumimoji="1" lang="zh-CN" altLang="en-US" dirty="0" smtClean="0"/>
              <a:t>可以用来查看各种硬件和系统信息</a:t>
            </a:r>
            <a:endParaRPr kumimoji="1" lang="en-US" altLang="zh-CN" dirty="0" smtClean="0"/>
          </a:p>
          <a:p>
            <a:r>
              <a:rPr lang="en-US" altLang="zh-CN" dirty="0" err="1" smtClean="0"/>
              <a:t>url</a:t>
            </a:r>
            <a:r>
              <a:rPr lang="zh-CN" altLang="en-US" dirty="0" smtClean="0"/>
              <a:t>：</a:t>
            </a:r>
            <a:r>
              <a:rPr lang="en-US" altLang="zh-CN" dirty="0"/>
              <a:t>https://www.lisenet.com/2014/get-windows-system-information-via-wmi-command-line-wmic</a:t>
            </a:r>
            <a:r>
              <a:rPr lang="en-US" altLang="zh-CN" dirty="0" smtClean="0"/>
              <a:t>/</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smtClean="0">
                <a:solidFill>
                  <a:srgbClr val="FF0000"/>
                </a:solidFill>
              </a:rPr>
              <a:t>SMBIOS</a:t>
            </a:r>
            <a:r>
              <a:rPr kumimoji="1" lang="en-US" altLang="ja-JP" dirty="0" smtClean="0">
                <a:solidFill>
                  <a:srgbClr val="FF0000"/>
                </a:solidFill>
              </a:rPr>
              <a:t> </a:t>
            </a:r>
            <a:r>
              <a:rPr kumimoji="1" lang="en-US" altLang="ja-JP" dirty="0" smtClean="0"/>
              <a:t>(system management BIOS)</a:t>
            </a:r>
          </a:p>
          <a:p>
            <a:r>
              <a:rPr lang="en-US" altLang="ja-JP" b="1" dirty="0" smtClean="0">
                <a:solidFill>
                  <a:srgbClr val="FF0000"/>
                </a:solidFill>
              </a:rPr>
              <a:t>UUID</a:t>
            </a:r>
            <a:r>
              <a:rPr lang="en-US" altLang="ja-JP" dirty="0" smtClean="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smtClean="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a:t>
            </a:r>
            <a:r>
              <a:rPr lang="en-US" altLang="ja-JP" dirty="0" smtClean="0"/>
              <a:t>Unit</a:t>
            </a:r>
          </a:p>
          <a:p>
            <a:endParaRPr lang="en-US" altLang="ja-JP" dirty="0"/>
          </a:p>
          <a:p>
            <a:r>
              <a:rPr lang="zh-CN" altLang="en-US" dirty="0" smtClean="0"/>
              <a:t>车内</a:t>
            </a:r>
            <a:r>
              <a:rPr lang="en-US" altLang="zh-CN" dirty="0" smtClean="0"/>
              <a:t>ADAS</a:t>
            </a:r>
            <a:r>
              <a:rPr lang="zh-CN" altLang="en-US" dirty="0" smtClean="0"/>
              <a:t>网络构造，</a:t>
            </a:r>
            <a:r>
              <a:rPr lang="en-US" altLang="zh-CN" dirty="0" err="1" smtClean="0"/>
              <a:t>Jaspar</a:t>
            </a:r>
            <a:r>
              <a:rPr lang="zh-CN" altLang="en-US" dirty="0" smtClean="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smtClean="0">
                <a:solidFill>
                  <a:srgbClr val="FF0000"/>
                </a:solidFill>
              </a:rPr>
              <a:t>CC5.2</a:t>
            </a:r>
            <a:r>
              <a:rPr kumimoji="1" lang="en-US" altLang="ja-JP" dirty="0" smtClean="0"/>
              <a:t> Lib (</a:t>
            </a:r>
            <a:r>
              <a:rPr kumimoji="1" lang="en-US" altLang="ja-JP" dirty="0" err="1" smtClean="0"/>
              <a:t>Renesas</a:t>
            </a:r>
            <a:r>
              <a:rPr kumimoji="1" lang="en-US" altLang="ja-JP" dirty="0" smtClean="0"/>
              <a:t>)</a:t>
            </a:r>
            <a:r>
              <a:rPr kumimoji="1" lang="ja-JP" altLang="en-US" dirty="0" smtClean="0"/>
              <a:t>は</a:t>
            </a:r>
            <a:r>
              <a:rPr kumimoji="1" lang="en-US" altLang="ja-JP" dirty="0" err="1" smtClean="0"/>
              <a:t>CryptoCell</a:t>
            </a:r>
            <a:r>
              <a:rPr kumimoji="1" lang="ja-JP" altLang="en-US" dirty="0" smtClean="0"/>
              <a:t>というものです</a:t>
            </a:r>
            <a:endParaRPr kumimoji="1" lang="ja-JP" altLang="en-US" dirty="0"/>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smtClean="0"/>
              <a:t>セキュアストレージ、</a:t>
            </a:r>
            <a:r>
              <a:rPr kumimoji="1" lang="en-US" altLang="ja-JP" dirty="0" smtClean="0"/>
              <a:t>SST</a:t>
            </a:r>
            <a:r>
              <a:rPr kumimoji="1" lang="ja-JP" altLang="en-US" dirty="0" err="1" smtClean="0"/>
              <a:t>、</a:t>
            </a:r>
            <a:r>
              <a:rPr kumimoji="1" lang="en-US" altLang="ja-JP" dirty="0" smtClean="0"/>
              <a:t>Secure Storage</a:t>
            </a:r>
            <a:r>
              <a:rPr kumimoji="1" lang="zh-CN" altLang="en-US" dirty="0" smtClean="0"/>
              <a:t>到底在干吗：</a:t>
            </a:r>
            <a:endParaRPr kumimoji="1" lang="en-US" altLang="zh-CN" dirty="0" smtClean="0"/>
          </a:p>
          <a:p>
            <a:pPr marL="342900" indent="-342900">
              <a:buFont typeface="+mj-lt"/>
              <a:buAutoNum type="arabicPeriod"/>
            </a:pPr>
            <a:r>
              <a:rPr kumimoji="1" lang="en-US" altLang="zh-CN" dirty="0" smtClean="0"/>
              <a:t>SST</a:t>
            </a:r>
            <a:r>
              <a:rPr kumimoji="1" lang="zh-CN" altLang="en-US" dirty="0" smtClean="0"/>
              <a:t>读入</a:t>
            </a:r>
            <a:r>
              <a:rPr kumimoji="1" lang="en-US" altLang="zh-CN" dirty="0" smtClean="0"/>
              <a:t>data</a:t>
            </a:r>
            <a:r>
              <a:rPr kumimoji="1" lang="zh-CN" altLang="en-US" dirty="0" smtClean="0"/>
              <a:t>，</a:t>
            </a:r>
            <a:endParaRPr kumimoji="1" lang="en-US" altLang="zh-CN" dirty="0" smtClean="0"/>
          </a:p>
          <a:p>
            <a:pPr marL="342900" indent="-342900">
              <a:buFont typeface="+mj-lt"/>
              <a:buAutoNum type="arabicPeriod"/>
            </a:pPr>
            <a:r>
              <a:rPr lang="zh-CN" altLang="en-US" dirty="0" smtClean="0"/>
              <a:t>生成加密</a:t>
            </a:r>
            <a:r>
              <a:rPr lang="en-US" altLang="zh-CN" dirty="0" smtClean="0"/>
              <a:t>key</a:t>
            </a:r>
            <a:r>
              <a:rPr lang="zh-CN" altLang="en-US" dirty="0" smtClean="0"/>
              <a:t>，</a:t>
            </a:r>
            <a:endParaRPr lang="en-US" altLang="zh-CN" dirty="0" smtClean="0"/>
          </a:p>
          <a:p>
            <a:pPr marL="342900" indent="-342900">
              <a:buFont typeface="+mj-lt"/>
              <a:buAutoNum type="arabicPeriod"/>
            </a:pPr>
            <a:r>
              <a:rPr lang="zh-CN" altLang="en-US" dirty="0" smtClean="0"/>
              <a:t>将</a:t>
            </a:r>
            <a:r>
              <a:rPr lang="en-US" altLang="zh-CN" dirty="0" smtClean="0"/>
              <a:t>data</a:t>
            </a:r>
            <a:r>
              <a:rPr lang="zh-CN" altLang="en-US" dirty="0" smtClean="0"/>
              <a:t>加密，</a:t>
            </a:r>
            <a:endParaRPr lang="en-US" altLang="zh-CN" dirty="0" smtClean="0"/>
          </a:p>
          <a:p>
            <a:pPr marL="342900" indent="-342900">
              <a:buFont typeface="+mj-lt"/>
              <a:buAutoNum type="arabicPeriod"/>
            </a:pPr>
            <a:r>
              <a:rPr lang="zh-CN" altLang="en-US" dirty="0" smtClean="0"/>
              <a:t>然后将加密后的</a:t>
            </a:r>
            <a:r>
              <a:rPr lang="en-US" altLang="zh-CN" dirty="0" smtClean="0"/>
              <a:t>data</a:t>
            </a:r>
            <a:r>
              <a:rPr lang="zh-CN" altLang="en-US" dirty="0" smtClean="0"/>
              <a:t>扔回</a:t>
            </a:r>
            <a:r>
              <a:rPr lang="en-US" altLang="zh-CN" dirty="0" smtClean="0"/>
              <a:t>normal</a:t>
            </a:r>
            <a:r>
              <a:rPr lang="zh-CN" altLang="en-US" dirty="0" smtClean="0"/>
              <a:t>侧</a:t>
            </a:r>
            <a:r>
              <a:rPr lang="en-US" altLang="zh-CN" dirty="0" smtClean="0"/>
              <a:t>(</a:t>
            </a:r>
            <a:r>
              <a:rPr lang="zh-CN" altLang="en-US" dirty="0" smtClean="0"/>
              <a:t>一般是</a:t>
            </a:r>
            <a:r>
              <a:rPr lang="en-US" altLang="zh-CN" dirty="0" err="1" smtClean="0"/>
              <a:t>linux</a:t>
            </a:r>
            <a:r>
              <a:rPr lang="en-US" altLang="zh-CN" dirty="0" smtClean="0"/>
              <a:t>)</a:t>
            </a:r>
            <a:r>
              <a:rPr lang="zh-CN" altLang="en-US" dirty="0" smtClean="0"/>
              <a:t>，</a:t>
            </a:r>
            <a:endParaRPr lang="en-US" altLang="zh-CN" dirty="0" smtClean="0"/>
          </a:p>
          <a:p>
            <a:pPr marL="342900" indent="-342900">
              <a:buFont typeface="+mj-lt"/>
              <a:buAutoNum type="arabicPeriod"/>
            </a:pPr>
            <a:r>
              <a:rPr lang="en-US" altLang="zh-CN" dirty="0" smtClean="0"/>
              <a:t>normal</a:t>
            </a:r>
            <a:r>
              <a:rPr lang="zh-CN" altLang="en-US" dirty="0" smtClean="0"/>
              <a:t>侧保存</a:t>
            </a:r>
            <a:r>
              <a:rPr lang="en-US" altLang="zh-CN" dirty="0" smtClean="0"/>
              <a:t>data</a:t>
            </a:r>
          </a:p>
          <a:p>
            <a:pPr marL="342900" indent="-342900">
              <a:buFont typeface="+mj-lt"/>
              <a:buAutoNum type="arabicPeriod"/>
            </a:pPr>
            <a:endParaRPr lang="en-US" altLang="zh-CN" dirty="0"/>
          </a:p>
          <a:p>
            <a:r>
              <a:rPr lang="zh-CN" altLang="en-US" dirty="0" smtClean="0"/>
              <a:t>总结下来，</a:t>
            </a:r>
            <a:r>
              <a:rPr lang="en-US" altLang="zh-CN" dirty="0" smtClean="0"/>
              <a:t>SST</a:t>
            </a:r>
            <a:r>
              <a:rPr lang="zh-CN" altLang="en-US" dirty="0" smtClean="0"/>
              <a:t>虽然有</a:t>
            </a:r>
            <a:r>
              <a:rPr lang="en-US" altLang="zh-CN" dirty="0" smtClean="0"/>
              <a:t>Storage</a:t>
            </a:r>
            <a:r>
              <a:rPr lang="zh-CN" altLang="en-US" dirty="0" smtClean="0"/>
              <a:t>这个词，但并不自己保存，而是负责</a:t>
            </a:r>
            <a:r>
              <a:rPr lang="en-US" altLang="zh-CN" dirty="0" smtClean="0"/>
              <a:t>data</a:t>
            </a:r>
            <a:r>
              <a:rPr lang="zh-CN" altLang="en-US" dirty="0" smtClean="0"/>
              <a:t>的加密以及解密</a:t>
            </a:r>
            <a:endParaRPr lang="en-US" altLang="zh-CN" dirty="0" smtClean="0"/>
          </a:p>
          <a:p>
            <a:r>
              <a:rPr lang="en-US" altLang="zh-CN" dirty="0" smtClean="0"/>
              <a:t>SST</a:t>
            </a:r>
            <a:r>
              <a:rPr lang="zh-CN" altLang="en-US" dirty="0" smtClean="0"/>
              <a:t>可以保护加密</a:t>
            </a:r>
            <a:r>
              <a:rPr lang="en-US" altLang="zh-CN" dirty="0" smtClean="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smtClean="0"/>
              <a:t>難読化：</a:t>
            </a:r>
            <a:endParaRPr lang="en-US" altLang="ja-JP" dirty="0" smtClean="0"/>
          </a:p>
          <a:p>
            <a:pPr marL="285750" indent="-285750">
              <a:buFont typeface="Arial" panose="020B0604020202020204" pitchFamily="34" charset="0"/>
              <a:buChar char="•"/>
            </a:pPr>
            <a:r>
              <a:rPr kumimoji="1" lang="ja-JP" altLang="en-US" dirty="0" smtClean="0"/>
              <a:t>１７</a:t>
            </a:r>
            <a:r>
              <a:rPr kumimoji="1" lang="en-US" altLang="ja-JP" dirty="0" smtClean="0"/>
              <a:t>CY</a:t>
            </a:r>
            <a:r>
              <a:rPr kumimoji="1" lang="ja-JP" altLang="en-US" dirty="0" smtClean="0"/>
              <a:t>の</a:t>
            </a:r>
            <a:r>
              <a:rPr kumimoji="1" lang="en-US" altLang="ja-JP" dirty="0" smtClean="0"/>
              <a:t>PASLOG</a:t>
            </a:r>
            <a:r>
              <a:rPr kumimoji="1" lang="ja-JP" altLang="en-US" dirty="0" smtClean="0"/>
              <a:t>では　</a:t>
            </a:r>
            <a:r>
              <a:rPr kumimoji="1" lang="en-US" altLang="ja-JP" dirty="0" smtClean="0"/>
              <a:t>UPX</a:t>
            </a:r>
            <a:r>
              <a:rPr kumimoji="1" lang="ja-JP" altLang="en-US" dirty="0" smtClean="0"/>
              <a:t>でパックすることを　難読化と呼ぶ</a:t>
            </a:r>
            <a:endParaRPr kumimoji="1" lang="en-US" altLang="ja-JP" dirty="0" smtClean="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smtClean="0">
                <a:solidFill>
                  <a:srgbClr val="FF0000"/>
                </a:solidFill>
              </a:rPr>
              <a:t>OpenSOC</a:t>
            </a:r>
            <a:r>
              <a:rPr kumimoji="1" lang="en-US" altLang="ja-JP" dirty="0" smtClean="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smtClean="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smtClean="0"/>
              <a:t>Binary Search</a:t>
            </a:r>
            <a:r>
              <a:rPr kumimoji="1" lang="zh-CN" altLang="en-US" dirty="0" smtClean="0"/>
              <a:t>很常用，</a:t>
            </a:r>
            <a:r>
              <a:rPr kumimoji="1" lang="en-US" altLang="zh-CN" dirty="0" smtClean="0"/>
              <a:t>Big O</a:t>
            </a:r>
            <a:r>
              <a:rPr lang="zh-CN" altLang="en-US" dirty="0" smtClean="0"/>
              <a:t>是</a:t>
            </a:r>
            <a:r>
              <a:rPr lang="en-US" altLang="zh-CN" b="1" dirty="0" smtClean="0">
                <a:solidFill>
                  <a:srgbClr val="FF0000"/>
                </a:solidFill>
              </a:rPr>
              <a:t>O(</a:t>
            </a:r>
            <a:r>
              <a:rPr lang="en-US" altLang="zh-CN" b="1" dirty="0" err="1" smtClean="0">
                <a:solidFill>
                  <a:srgbClr val="FF0000"/>
                </a:solidFill>
              </a:rPr>
              <a:t>logN</a:t>
            </a:r>
            <a:r>
              <a:rPr lang="en-US" altLang="zh-CN" b="1" dirty="0" smtClean="0">
                <a:solidFill>
                  <a:srgbClr val="FF0000"/>
                </a:solidFill>
              </a:rPr>
              <a:t>)</a:t>
            </a:r>
            <a:endParaRPr kumimoji="1" lang="en-US" altLang="zh-CN" b="1" dirty="0" smtClean="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smtClean="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smtClean="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smtClean="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smtClean="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smtClean="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smtClean="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smtClean="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smtClean="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smtClean="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smtClean="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smtClean="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smtClean="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smtClean="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smtClean="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smtClean="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smtClean="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smtClean="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smtClean="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smtClean="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smtClean="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smtClean="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smtClean="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smtClean="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smtClean="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smtClean="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smtClean="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smtClean="0">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smtClean="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smtClean="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smtClean="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smtClean="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smtClean="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smtClean="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smtClean="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smtClean="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smtClean="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smtClean="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smtClean="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smtClean="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smtClean="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smtClean="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smtClean="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smtClean="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smtClean="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smtClean="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smtClean="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smtClean="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smtClean="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smtClean="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smtClean="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smtClean="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smtClean="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smtClean="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smtClean="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smtClean="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smtClean="0"/>
              <a:t>背后应该还有一个</a:t>
            </a:r>
            <a:r>
              <a:rPr kumimoji="1" lang="en-US" altLang="zh-CN" dirty="0" smtClean="0"/>
              <a:t>KDC</a:t>
            </a:r>
            <a:r>
              <a:rPr kumimoji="1" lang="zh-CN" altLang="en-US" dirty="0" smtClean="0"/>
              <a:t>，</a:t>
            </a:r>
            <a:r>
              <a:rPr kumimoji="1" lang="en-US" altLang="zh-CN" dirty="0" smtClean="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smtClean="0"/>
              <a:t>features of </a:t>
            </a:r>
            <a:r>
              <a:rPr lang="en-US" altLang="ja-JP" b="1" dirty="0" err="1" smtClean="0">
                <a:solidFill>
                  <a:srgbClr val="FF0000"/>
                </a:solidFill>
              </a:rPr>
              <a:t>BitCoin</a:t>
            </a:r>
            <a:endParaRPr lang="en-US" altLang="ja-JP" b="1" dirty="0" smtClean="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a:t>
            </a:r>
            <a:r>
              <a:rPr lang="en-US" altLang="ja-JP" dirty="0" smtClean="0"/>
              <a:t>middleman</a:t>
            </a:r>
            <a:r>
              <a:rPr lang="en-US" altLang="ja-JP" dirty="0"/>
              <a:t>, in which people pay each other without a </a:t>
            </a:r>
            <a:r>
              <a:rPr lang="en-US" altLang="ja-JP" dirty="0" smtClean="0"/>
              <a:t>middleman</a:t>
            </a:r>
            <a:r>
              <a:rPr lang="en-US" altLang="ja-JP" dirty="0"/>
              <a:t>, it provides a lot of </a:t>
            </a:r>
            <a:r>
              <a:rPr lang="en-US" altLang="ja-JP" b="1" u="sng" dirty="0" smtClean="0"/>
              <a:t>anonymity</a:t>
            </a:r>
            <a:r>
              <a:rPr lang="en-US" altLang="ja-JP" dirty="0" smtClean="0"/>
              <a:t>. (</a:t>
            </a:r>
            <a:r>
              <a:rPr lang="zh-CN" altLang="en-US" dirty="0" smtClean="0"/>
              <a:t>传统货币中政府银行等中间人的作用是，建立</a:t>
            </a:r>
            <a:r>
              <a:rPr lang="en-US" altLang="zh-CN" dirty="0" smtClean="0"/>
              <a:t>Trust</a:t>
            </a:r>
            <a:r>
              <a:rPr lang="zh-CN" altLang="en-US" dirty="0" smtClean="0"/>
              <a:t>，确保没有假币</a:t>
            </a:r>
            <a:r>
              <a:rPr lang="en-US" altLang="ja-JP" dirty="0" smtClean="0"/>
              <a:t>)</a:t>
            </a:r>
          </a:p>
          <a:p>
            <a:pPr marL="285750" indent="-285750">
              <a:buFont typeface="Arial" panose="020B0604020202020204" pitchFamily="34" charset="0"/>
              <a:buChar char="•"/>
            </a:pPr>
            <a:r>
              <a:rPr lang="en-US" altLang="zh-CN" u="sng" dirty="0" smtClean="0"/>
              <a:t>giving</a:t>
            </a:r>
            <a:r>
              <a:rPr lang="zh-CN" altLang="en-US" u="sng" dirty="0"/>
              <a:t> </a:t>
            </a:r>
            <a:r>
              <a:rPr lang="en-US" altLang="zh-CN" u="sng" dirty="0" smtClean="0"/>
              <a:t>the ledger to everybody</a:t>
            </a:r>
            <a:r>
              <a:rPr lang="zh-CN" altLang="en-US" dirty="0" smtClean="0"/>
              <a:t>，</a:t>
            </a:r>
            <a:endParaRPr lang="en-US" altLang="ja-JP" dirty="0" smtClean="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smtClean="0">
                <a:solidFill>
                  <a:srgbClr val="FF0000"/>
                </a:solidFill>
              </a:rPr>
              <a:t>CAN</a:t>
            </a:r>
            <a:r>
              <a:rPr lang="ja-JP" altLang="en-US" dirty="0">
                <a:solidFill>
                  <a:srgbClr val="FF0000"/>
                </a:solidFill>
              </a:rPr>
              <a:t> </a:t>
            </a:r>
            <a:r>
              <a:rPr lang="en-US" altLang="ja-JP" dirty="0" smtClean="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smtClean="0"/>
              <a:t>Ethernet for vehicle:</a:t>
            </a:r>
          </a:p>
          <a:p>
            <a:pPr marL="285750" indent="-285750">
              <a:buFont typeface="Arial" panose="020B0604020202020204" pitchFamily="34" charset="0"/>
              <a:buChar char="•"/>
            </a:pPr>
            <a:r>
              <a:rPr lang="en-US" altLang="zh-CN" dirty="0" smtClean="0"/>
              <a:t>Unlike</a:t>
            </a:r>
            <a:r>
              <a:rPr lang="zh-CN" altLang="en-US" dirty="0" smtClean="0"/>
              <a:t>电脑，车载</a:t>
            </a:r>
            <a:r>
              <a:rPr lang="en-US" altLang="zh-CN" dirty="0" smtClean="0"/>
              <a:t>Ethernet</a:t>
            </a:r>
            <a:r>
              <a:rPr lang="zh-CN" altLang="en-US" dirty="0" smtClean="0"/>
              <a:t>的</a:t>
            </a:r>
            <a:r>
              <a:rPr lang="en-US" altLang="zh-CN" dirty="0" smtClean="0"/>
              <a:t>Physical</a:t>
            </a:r>
            <a:r>
              <a:rPr lang="ja-JP" altLang="en-US" dirty="0" smtClean="0"/>
              <a:t> </a:t>
            </a:r>
            <a:r>
              <a:rPr lang="en-US" altLang="ja-JP" dirty="0" smtClean="0"/>
              <a:t>Layer</a:t>
            </a:r>
            <a:r>
              <a:rPr lang="zh-CN" altLang="en-US" dirty="0" smtClean="0"/>
              <a:t>用和</a:t>
            </a:r>
            <a:r>
              <a:rPr lang="en-US" altLang="zh-CN" dirty="0" smtClean="0"/>
              <a:t>CAN</a:t>
            </a:r>
            <a:r>
              <a:rPr lang="zh-CN" altLang="en-US" dirty="0" smtClean="0"/>
              <a:t>一样的两根</a:t>
            </a:r>
            <a:r>
              <a:rPr lang="en-US" altLang="zh-CN" dirty="0" smtClean="0"/>
              <a:t>cable</a:t>
            </a:r>
            <a:r>
              <a:rPr lang="zh-CN" altLang="en-US" dirty="0" smtClean="0"/>
              <a:t>，实现</a:t>
            </a:r>
            <a:r>
              <a:rPr lang="en-US" altLang="zh-CN" dirty="0" smtClean="0"/>
              <a:t>100Mbit/s</a:t>
            </a:r>
            <a:r>
              <a:rPr lang="zh-CN" altLang="en-US" dirty="0" smtClean="0"/>
              <a:t>的速度</a:t>
            </a:r>
            <a:endParaRPr lang="en-US" altLang="zh-CN" dirty="0" smtClean="0"/>
          </a:p>
          <a:p>
            <a:pPr marL="285750" indent="-285750">
              <a:buFont typeface="Arial" panose="020B0604020202020204" pitchFamily="34" charset="0"/>
              <a:buChar char="•"/>
            </a:pPr>
            <a:r>
              <a:rPr lang="en-US" altLang="zh-CN" b="1" dirty="0" err="1" smtClean="0">
                <a:solidFill>
                  <a:srgbClr val="FF0000"/>
                </a:solidFill>
              </a:rPr>
              <a:t>BroadR</a:t>
            </a:r>
            <a:r>
              <a:rPr lang="en-US" altLang="zh-CN" b="1" dirty="0" smtClean="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smtClean="0">
                <a:solidFill>
                  <a:srgbClr val="FF0000"/>
                </a:solidFill>
              </a:rPr>
              <a:t>NDA</a:t>
            </a:r>
            <a:r>
              <a:rPr kumimoji="1" lang="en-US" altLang="zh-CN" dirty="0" smtClean="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smtClean="0">
                <a:solidFill>
                  <a:srgbClr val="FF0000"/>
                </a:solidFill>
              </a:rPr>
              <a:t>FIDO</a:t>
            </a:r>
            <a:r>
              <a:rPr kumimoji="1" lang="en-US" altLang="ja-JP" dirty="0" smtClean="0"/>
              <a:t>: Fast </a:t>
            </a:r>
            <a:r>
              <a:rPr kumimoji="1" lang="en-US" altLang="ja-JP" dirty="0" err="1" smtClean="0"/>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smtClean="0"/>
              <a:t>: Lightweight </a:t>
            </a:r>
            <a:r>
              <a:rPr lang="en-US" altLang="ja-JP" b="1" dirty="0"/>
              <a:t>Directory Access </a:t>
            </a:r>
            <a:r>
              <a:rPr lang="en-US" altLang="ja-JP" b="1" dirty="0" smtClean="0"/>
              <a:t>Protocol</a:t>
            </a:r>
            <a:r>
              <a:rPr lang="en-US" altLang="ja-JP" dirty="0" smtClean="0"/>
              <a:t>, </a:t>
            </a:r>
            <a:r>
              <a:rPr lang="en-US" altLang="ja-JP" dirty="0"/>
              <a:t>A common use of LDAP is to provide </a:t>
            </a:r>
            <a:r>
              <a:rPr lang="en-US" altLang="ja-JP" u="sng" dirty="0"/>
              <a:t>a central place to store usernames and passwords</a:t>
            </a:r>
            <a:r>
              <a:rPr lang="en-US" altLang="ja-JP" dirty="0"/>
              <a:t>. This allows many different applications and services to connect to the LDAP server to validate </a:t>
            </a:r>
            <a:r>
              <a:rPr lang="en-US" altLang="ja-JP" dirty="0" smtClean="0"/>
              <a:t>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smtClean="0">
                <a:solidFill>
                  <a:srgbClr val="FF0000"/>
                </a:solidFill>
              </a:rPr>
              <a:t>Maker Layout</a:t>
            </a:r>
            <a:r>
              <a:rPr kumimoji="1" lang="en-US" altLang="ja-JP" dirty="0" smtClean="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smtClean="0"/>
              <a:t>difference of </a:t>
            </a:r>
            <a:r>
              <a:rPr lang="en-US" altLang="ja-JP" b="1" dirty="0" smtClean="0">
                <a:solidFill>
                  <a:srgbClr val="FF0000"/>
                </a:solidFill>
              </a:rPr>
              <a:t>CPU</a:t>
            </a:r>
            <a:r>
              <a:rPr lang="en-US" altLang="ja-JP" dirty="0" smtClean="0"/>
              <a:t>, </a:t>
            </a:r>
            <a:r>
              <a:rPr lang="en-US" altLang="ja-JP" b="1" dirty="0" smtClean="0">
                <a:solidFill>
                  <a:srgbClr val="FF0000"/>
                </a:solidFill>
              </a:rPr>
              <a:t>Microprocessor,</a:t>
            </a:r>
            <a:r>
              <a:rPr lang="en-US" altLang="ja-JP" dirty="0" smtClean="0">
                <a:solidFill>
                  <a:srgbClr val="FF0000"/>
                </a:solidFill>
              </a:rPr>
              <a:t> </a:t>
            </a:r>
            <a:r>
              <a:rPr lang="en-US" altLang="ja-JP" b="1" dirty="0" smtClean="0">
                <a:solidFill>
                  <a:srgbClr val="FF0000"/>
                </a:solidFill>
              </a:rPr>
              <a:t>Microcomputer</a:t>
            </a:r>
            <a:r>
              <a:rPr lang="en-US" altLang="ja-JP" dirty="0" smtClean="0">
                <a:solidFill>
                  <a:srgbClr val="FF0000"/>
                </a:solidFill>
              </a:rPr>
              <a:t> </a:t>
            </a:r>
            <a:r>
              <a:rPr lang="en-US" altLang="ja-JP" dirty="0" smtClean="0"/>
              <a:t>and </a:t>
            </a:r>
            <a:r>
              <a:rPr lang="en-US" altLang="ja-JP" b="1" dirty="0" smtClean="0">
                <a:solidFill>
                  <a:srgbClr val="FF0000"/>
                </a:solidFill>
              </a:rPr>
              <a:t>Microcontroller</a:t>
            </a:r>
          </a:p>
          <a:p>
            <a:pPr marL="285750" indent="-285750">
              <a:buFont typeface="Arial" panose="020B0604020202020204" pitchFamily="34" charset="0"/>
              <a:buChar char="•"/>
            </a:pPr>
            <a:r>
              <a:rPr lang="en-US" altLang="zh-CN" dirty="0" smtClean="0"/>
              <a:t>Microprocessor </a:t>
            </a:r>
            <a:r>
              <a:rPr lang="zh-CN" altLang="en-US" dirty="0" smtClean="0"/>
              <a:t>和 </a:t>
            </a:r>
            <a:r>
              <a:rPr lang="en-US" altLang="zh-CN" dirty="0" smtClean="0"/>
              <a:t>CPU </a:t>
            </a:r>
            <a:r>
              <a:rPr lang="zh-CN" altLang="en-US" dirty="0" smtClean="0"/>
              <a:t>是一个东西，</a:t>
            </a:r>
            <a:r>
              <a:rPr lang="en-US" altLang="ja-JP" b="1" dirty="0" smtClean="0">
                <a:solidFill>
                  <a:srgbClr val="FF0000"/>
                </a:solidFill>
              </a:rPr>
              <a:t> </a:t>
            </a:r>
            <a:r>
              <a:rPr lang="en-US" altLang="zh-CN" dirty="0" smtClean="0"/>
              <a:t>Microprocessor</a:t>
            </a:r>
            <a:r>
              <a:rPr lang="zh-CN" altLang="en-US" dirty="0" smtClean="0"/>
              <a:t>是</a:t>
            </a:r>
            <a:r>
              <a:rPr lang="en-US" altLang="zh-CN" dirty="0"/>
              <a:t>integrated </a:t>
            </a:r>
            <a:r>
              <a:rPr lang="en-US" altLang="zh-CN" dirty="0" smtClean="0"/>
              <a:t>circuit</a:t>
            </a:r>
            <a:r>
              <a:rPr lang="zh-CN" altLang="en-US" dirty="0" smtClean="0"/>
              <a:t>版的</a:t>
            </a:r>
            <a:r>
              <a:rPr lang="en-US" altLang="zh-CN" dirty="0" smtClean="0"/>
              <a:t>CPU</a:t>
            </a:r>
          </a:p>
          <a:p>
            <a:pPr marL="285750" indent="-285750">
              <a:buFont typeface="Arial" panose="020B0604020202020204" pitchFamily="34" charset="0"/>
              <a:buChar char="•"/>
            </a:pPr>
            <a:r>
              <a:rPr kumimoji="1" lang="en-US" altLang="zh-CN" dirty="0" smtClean="0"/>
              <a:t>Microcomputer</a:t>
            </a:r>
            <a:r>
              <a:rPr kumimoji="1" lang="zh-CN" altLang="en-US" dirty="0" smtClean="0"/>
              <a:t>是一个有</a:t>
            </a:r>
            <a:r>
              <a:rPr lang="en-US" altLang="ja-JP" dirty="0"/>
              <a:t>CPU, RAM, ROM, I/O </a:t>
            </a:r>
            <a:r>
              <a:rPr lang="en-US" altLang="ja-JP" dirty="0" err="1" smtClean="0"/>
              <a:t>etc</a:t>
            </a:r>
            <a:r>
              <a:rPr lang="zh-CN" altLang="en-US" dirty="0" smtClean="0"/>
              <a:t>，俗称小电脑</a:t>
            </a:r>
            <a:endParaRPr lang="en-US" altLang="zh-CN" dirty="0" smtClean="0"/>
          </a:p>
          <a:p>
            <a:pPr marL="285750" indent="-285750">
              <a:buFont typeface="Arial" panose="020B0604020202020204" pitchFamily="34" charset="0"/>
              <a:buChar char="•"/>
            </a:pPr>
            <a:r>
              <a:rPr kumimoji="1" lang="en-US" altLang="zh-CN" dirty="0" smtClean="0"/>
              <a:t>Microcontroller</a:t>
            </a:r>
            <a:r>
              <a:rPr kumimoji="1" lang="zh-CN" altLang="en-US" dirty="0" smtClean="0"/>
              <a:t>是一个</a:t>
            </a:r>
            <a:r>
              <a:rPr kumimoji="1" lang="en-US" altLang="zh-CN" dirty="0" smtClean="0"/>
              <a:t>IC</a:t>
            </a:r>
            <a:r>
              <a:rPr lang="zh-CN" altLang="en-US" dirty="0" smtClean="0"/>
              <a:t>版的</a:t>
            </a:r>
            <a:r>
              <a:rPr lang="en-US" altLang="zh-CN" dirty="0" smtClean="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smtClean="0">
                <a:solidFill>
                  <a:srgbClr val="FF0000"/>
                </a:solidFill>
              </a:rPr>
              <a:t>eMMC</a:t>
            </a:r>
            <a:r>
              <a:rPr kumimoji="1" lang="en-US" altLang="ja-JP" b="1" dirty="0" smtClean="0">
                <a:solidFill>
                  <a:srgbClr val="FF0000"/>
                </a:solidFill>
              </a:rPr>
              <a:t> and RPMB</a:t>
            </a:r>
          </a:p>
          <a:p>
            <a:pPr marL="285750" indent="-285750">
              <a:buFont typeface="Arial" panose="020B0604020202020204" pitchFamily="34" charset="0"/>
              <a:buChar char="•"/>
            </a:pPr>
            <a:r>
              <a:rPr kumimoji="1" lang="en-US" altLang="ja-JP" b="1" dirty="0" smtClean="0"/>
              <a:t>Replay Protected Memory Block</a:t>
            </a:r>
            <a:r>
              <a:rPr kumimoji="1" lang="en-US" altLang="ja-JP" dirty="0" smtClean="0"/>
              <a:t> in </a:t>
            </a:r>
            <a:r>
              <a:rPr lang="en-US" altLang="ja-JP" b="1" dirty="0"/>
              <a:t>embedded</a:t>
            </a:r>
            <a:r>
              <a:rPr lang="en-US" altLang="ja-JP" dirty="0"/>
              <a:t> </a:t>
            </a:r>
            <a:r>
              <a:rPr lang="en-US" altLang="ja-JP" b="1" dirty="0"/>
              <a:t>Multi-Media </a:t>
            </a:r>
            <a:r>
              <a:rPr lang="en-US" altLang="ja-JP" b="1" dirty="0" smtClean="0"/>
              <a:t>Controller (</a:t>
            </a:r>
            <a:r>
              <a:rPr lang="en-US" altLang="ja-JP" b="1" dirty="0" err="1" smtClean="0"/>
              <a:t>eMMC</a:t>
            </a:r>
            <a:r>
              <a:rPr lang="en-US" altLang="ja-JP" b="1" dirty="0" smtClean="0"/>
              <a:t> </a:t>
            </a:r>
            <a:r>
              <a:rPr lang="en-US" altLang="ja-JP" dirty="0" smtClean="0"/>
              <a:t>refers </a:t>
            </a:r>
            <a:r>
              <a:rPr lang="en-US" altLang="ja-JP" dirty="0"/>
              <a:t>to a package consisting of both flash memory and a flash memory controller integrated on the same silicon die</a:t>
            </a:r>
            <a:r>
              <a:rPr lang="en-US" altLang="ja-JP" b="1" dirty="0" smtClean="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r>
              <a:rPr lang="en-US" altLang="ja-JP" dirty="0" smtClean="0"/>
              <a:t>.</a:t>
            </a:r>
          </a:p>
          <a:p>
            <a:pPr marL="285750" indent="-285750">
              <a:buFont typeface="Arial" panose="020B0604020202020204" pitchFamily="34" charset="0"/>
              <a:buChar char="•"/>
            </a:pPr>
            <a:endParaRPr kumimoji="1" lang="en-US" altLang="ja-JP" b="1" dirty="0" smtClean="0"/>
          </a:p>
          <a:p>
            <a:pPr marL="285750" indent="-285750">
              <a:buFont typeface="Arial" panose="020B0604020202020204" pitchFamily="34" charset="0"/>
              <a:buChar char="•"/>
            </a:pPr>
            <a:r>
              <a:rPr lang="en-US" altLang="ja-JP" b="1" dirty="0" smtClean="0"/>
              <a:t>Replay Protect </a:t>
            </a:r>
            <a:r>
              <a:rPr lang="ja-JP" altLang="en-US" b="1" dirty="0" smtClean="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smtClean="0"/>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smtClean="0"/>
              <a:t>A perfect picture to illustrate the difference between</a:t>
            </a:r>
          </a:p>
          <a:p>
            <a:r>
              <a:rPr kumimoji="1" lang="en-US" altLang="ja-JP" b="1" dirty="0" err="1" smtClean="0">
                <a:solidFill>
                  <a:srgbClr val="FF0000"/>
                </a:solidFill>
              </a:rPr>
              <a:t>mirrorless</a:t>
            </a:r>
            <a:r>
              <a:rPr kumimoji="1" lang="en-US" altLang="ja-JP" b="1" dirty="0" smtClean="0">
                <a:solidFill>
                  <a:srgbClr val="FF0000"/>
                </a:solidFill>
              </a:rPr>
              <a:t> DSLR (</a:t>
            </a:r>
            <a:r>
              <a:rPr kumimoji="1" lang="zh-CN" altLang="en-US" b="1" dirty="0" smtClean="0">
                <a:solidFill>
                  <a:srgbClr val="FF0000"/>
                </a:solidFill>
              </a:rPr>
              <a:t>微单</a:t>
            </a:r>
            <a:r>
              <a:rPr kumimoji="1" lang="en-US" altLang="ja-JP" b="1" dirty="0" smtClean="0">
                <a:solidFill>
                  <a:srgbClr val="FF0000"/>
                </a:solidFill>
              </a:rPr>
              <a:t>)</a:t>
            </a:r>
            <a:r>
              <a:rPr kumimoji="1" lang="en-US" altLang="ja-JP" dirty="0" smtClean="0">
                <a:solidFill>
                  <a:srgbClr val="FF0000"/>
                </a:solidFill>
              </a:rPr>
              <a:t> </a:t>
            </a:r>
            <a:r>
              <a:rPr kumimoji="1" lang="en-US" altLang="ja-JP" dirty="0" smtClean="0"/>
              <a:t>and normal </a:t>
            </a:r>
            <a:r>
              <a:rPr kumimoji="1" lang="en-US" altLang="ja-JP" b="1" dirty="0" smtClean="0">
                <a:solidFill>
                  <a:srgbClr val="FF0000"/>
                </a:solidFill>
              </a:rPr>
              <a:t>DSLR (</a:t>
            </a:r>
            <a:r>
              <a:rPr kumimoji="1" lang="zh-CN" altLang="en-US" b="1" dirty="0" smtClean="0">
                <a:solidFill>
                  <a:srgbClr val="FF0000"/>
                </a:solidFill>
              </a:rPr>
              <a:t>单反</a:t>
            </a:r>
            <a:r>
              <a:rPr kumimoji="1" lang="en-US" altLang="ja-JP" b="1" dirty="0" smtClean="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smtClean="0"/>
              <a:t>Post-Process Skills:</a:t>
            </a:r>
          </a:p>
          <a:p>
            <a:r>
              <a:rPr lang="en-US" altLang="ja-JP" dirty="0" smtClean="0"/>
              <a:t>High Dynamic Range (HDR): </a:t>
            </a:r>
            <a:r>
              <a:rPr lang="en-US" altLang="ja-JP" dirty="0"/>
              <a:t>The HDR technique involves taking multiple shots of the scene with different exposures (photographers call this “bracketing</a:t>
            </a:r>
            <a:r>
              <a:rPr lang="en-US" altLang="ja-JP" dirty="0" smtClean="0"/>
              <a:t>”).</a:t>
            </a:r>
            <a:r>
              <a:rPr lang="en-US" altLang="ja-JP" dirty="0"/>
              <a:t> </a:t>
            </a:r>
            <a:r>
              <a:rPr lang="zh-CN" altLang="en-US" dirty="0" smtClean="0"/>
              <a:t>拍几张不同</a:t>
            </a:r>
            <a:r>
              <a:rPr lang="en-US" altLang="zh-CN" dirty="0" smtClean="0"/>
              <a:t>Exposure</a:t>
            </a:r>
            <a:r>
              <a:rPr lang="zh-CN" altLang="en-US" dirty="0" smtClean="0"/>
              <a:t>的照片，然后</a:t>
            </a:r>
            <a:r>
              <a:rPr lang="en-US" altLang="zh-CN" dirty="0" smtClean="0"/>
              <a:t>merge </a:t>
            </a:r>
            <a:r>
              <a:rPr lang="zh-CN" altLang="en-US" dirty="0" smtClean="0"/>
              <a:t>（咋</a:t>
            </a:r>
            <a:r>
              <a:rPr lang="en-US" altLang="zh-CN" dirty="0" smtClean="0"/>
              <a:t>Merge</a:t>
            </a:r>
            <a:r>
              <a:rPr lang="zh-CN" altLang="en-US" dirty="0" smtClean="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smtClean="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smtClean="0"/>
              <a:t>difference between </a:t>
            </a:r>
            <a:r>
              <a:rPr kumimoji="1" lang="en-US" altLang="ja-JP" b="1" dirty="0" smtClean="0">
                <a:solidFill>
                  <a:srgbClr val="FF0000"/>
                </a:solidFill>
              </a:rPr>
              <a:t>daemon</a:t>
            </a:r>
            <a:r>
              <a:rPr kumimoji="1" lang="en-US" altLang="ja-JP" dirty="0" smtClean="0"/>
              <a:t>, </a:t>
            </a:r>
            <a:r>
              <a:rPr kumimoji="1" lang="en-US" altLang="ja-JP" b="1" dirty="0" smtClean="0">
                <a:solidFill>
                  <a:srgbClr val="FF0000"/>
                </a:solidFill>
              </a:rPr>
              <a:t>service</a:t>
            </a:r>
            <a:r>
              <a:rPr kumimoji="1" lang="en-US" altLang="ja-JP" dirty="0" smtClean="0">
                <a:solidFill>
                  <a:srgbClr val="FF0000"/>
                </a:solidFill>
              </a:rPr>
              <a:t> </a:t>
            </a:r>
            <a:r>
              <a:rPr kumimoji="1" lang="en-US" altLang="ja-JP" dirty="0" smtClean="0"/>
              <a:t>and </a:t>
            </a:r>
            <a:r>
              <a:rPr kumimoji="1" lang="en-US" altLang="ja-JP" b="1" dirty="0" smtClean="0">
                <a:solidFill>
                  <a:srgbClr val="FF0000"/>
                </a:solidFill>
              </a:rPr>
              <a:t>process</a:t>
            </a:r>
            <a:r>
              <a:rPr kumimoji="1" lang="en-US" altLang="ja-JP" dirty="0" smtClean="0"/>
              <a:t>:</a:t>
            </a:r>
          </a:p>
          <a:p>
            <a:pPr marL="285750" indent="-285750">
              <a:buFont typeface="Arial" panose="020B0604020202020204" pitchFamily="34" charset="0"/>
              <a:buChar char="•"/>
            </a:pPr>
            <a:r>
              <a:rPr lang="en-US" altLang="ja-JP" dirty="0" smtClean="0"/>
              <a:t>daemon: </a:t>
            </a:r>
            <a:r>
              <a:rPr lang="en-US" altLang="ja-JP" dirty="0"/>
              <a:t>They are the processes which run in the background and are not interactive. They have no controlling terminal</a:t>
            </a:r>
            <a:r>
              <a:rPr lang="en-US" altLang="ja-JP" dirty="0" smtClean="0"/>
              <a:t>. (parent process</a:t>
            </a:r>
            <a:r>
              <a:rPr lang="zh-CN" altLang="en-US" dirty="0" smtClean="0"/>
              <a:t>一般是</a:t>
            </a:r>
            <a:r>
              <a:rPr lang="en-US" altLang="zh-CN" dirty="0" err="1" smtClean="0"/>
              <a:t>init</a:t>
            </a:r>
            <a:r>
              <a:rPr lang="en-US" altLang="ja-JP" dirty="0" smtClean="0"/>
              <a:t>)</a:t>
            </a:r>
          </a:p>
          <a:p>
            <a:pPr marL="285750" indent="-285750">
              <a:buFont typeface="Arial" panose="020B0604020202020204" pitchFamily="34" charset="0"/>
              <a:buChar char="•"/>
            </a:pPr>
            <a:r>
              <a:rPr lang="en-US" altLang="ja-JP" dirty="0" smtClean="0"/>
              <a:t>service: In </a:t>
            </a:r>
            <a:r>
              <a:rPr lang="en-US" altLang="ja-JP" dirty="0"/>
              <a:t>Windows, daemons are called </a:t>
            </a:r>
            <a:r>
              <a:rPr lang="en-US" altLang="ja-JP" b="1" dirty="0"/>
              <a:t>services</a:t>
            </a:r>
            <a:r>
              <a:rPr lang="en-US" altLang="ja-JP" dirty="0" smtClean="0"/>
              <a:t>.</a:t>
            </a:r>
          </a:p>
          <a:p>
            <a:pPr marL="285750" indent="-285750">
              <a:buFont typeface="Arial" panose="020B0604020202020204" pitchFamily="34" charset="0"/>
              <a:buChar char="•"/>
            </a:pPr>
            <a:r>
              <a:rPr kumimoji="1" lang="en-US" altLang="ja-JP" dirty="0" smtClean="0"/>
              <a:t>process: </a:t>
            </a:r>
            <a:r>
              <a:rPr lang="en-US" altLang="ja-JP" dirty="0"/>
              <a:t>Process is a running program.</a:t>
            </a:r>
            <a:endParaRPr kumimoji="1" lang="en-US" altLang="ja-JP" dirty="0" smtClean="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9208</TotalTime>
  <Words>14145</Words>
  <Application>Microsoft Office PowerPoint</Application>
  <PresentationFormat>画面に合わせる (4:3)</PresentationFormat>
  <Paragraphs>1453</Paragraphs>
  <Slides>102</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2</vt:i4>
      </vt:variant>
      <vt:variant>
        <vt:lpstr>スライド タイトル</vt:lpstr>
      </vt:variant>
      <vt:variant>
        <vt:i4>102</vt:i4>
      </vt:variant>
    </vt:vector>
  </HeadingPairs>
  <TitlesOfParts>
    <vt:vector size="105" baseType="lpstr">
      <vt:lpstr>Office テーマ</vt:lpstr>
      <vt:lpstr>スライド</vt:lpstr>
      <vt:lpstr>Visio.Drawing.15</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CHEN Feiyu</cp:lastModifiedBy>
  <cp:revision>920</cp:revision>
  <dcterms:created xsi:type="dcterms:W3CDTF">2016-01-14T23:49:10Z</dcterms:created>
  <dcterms:modified xsi:type="dcterms:W3CDTF">2017-11-08T05:47:53Z</dcterms:modified>
</cp:coreProperties>
</file>